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073" r:id="rId12"/>
    <p:sldMasterId id="2147484334" r:id="rId13"/>
    <p:sldMasterId id="2147484639" r:id="rId14"/>
    <p:sldMasterId id="2147484652" r:id="rId15"/>
    <p:sldMasterId id="2147484665" r:id="rId16"/>
    <p:sldMasterId id="2147484678" r:id="rId17"/>
    <p:sldMasterId id="2147484682" r:id="rId18"/>
    <p:sldMasterId id="2147484925" r:id="rId19"/>
  </p:sldMasterIdLst>
  <p:notesMasterIdLst>
    <p:notesMasterId r:id="rId107"/>
  </p:notesMasterIdLst>
  <p:sldIdLst>
    <p:sldId id="257" r:id="rId20"/>
    <p:sldId id="324" r:id="rId21"/>
    <p:sldId id="325" r:id="rId22"/>
    <p:sldId id="326" r:id="rId23"/>
    <p:sldId id="258" r:id="rId24"/>
    <p:sldId id="259" r:id="rId25"/>
    <p:sldId id="260" r:id="rId26"/>
    <p:sldId id="261" r:id="rId27"/>
    <p:sldId id="262" r:id="rId28"/>
    <p:sldId id="335"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329" r:id="rId43"/>
    <p:sldId id="330" r:id="rId44"/>
    <p:sldId id="277" r:id="rId45"/>
    <p:sldId id="338" r:id="rId46"/>
    <p:sldId id="339" r:id="rId47"/>
    <p:sldId id="340" r:id="rId48"/>
    <p:sldId id="328" r:id="rId49"/>
    <p:sldId id="342" r:id="rId50"/>
    <p:sldId id="343" r:id="rId51"/>
    <p:sldId id="344" r:id="rId52"/>
    <p:sldId id="345" r:id="rId53"/>
    <p:sldId id="346" r:id="rId54"/>
    <p:sldId id="347" r:id="rId55"/>
    <p:sldId id="348" r:id="rId56"/>
    <p:sldId id="362" r:id="rId57"/>
    <p:sldId id="361" r:id="rId58"/>
    <p:sldId id="351" r:id="rId59"/>
    <p:sldId id="352" r:id="rId60"/>
    <p:sldId id="323" r:id="rId61"/>
    <p:sldId id="341" r:id="rId62"/>
    <p:sldId id="282" r:id="rId63"/>
    <p:sldId id="283" r:id="rId64"/>
    <p:sldId id="359" r:id="rId65"/>
    <p:sldId id="360" r:id="rId66"/>
    <p:sldId id="286" r:id="rId67"/>
    <p:sldId id="285"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21" r:id="rId82"/>
    <p:sldId id="333" r:id="rId83"/>
    <p:sldId id="358" r:id="rId84"/>
    <p:sldId id="300" r:id="rId85"/>
    <p:sldId id="301" r:id="rId86"/>
    <p:sldId id="363" r:id="rId87"/>
    <p:sldId id="302" r:id="rId88"/>
    <p:sldId id="303" r:id="rId89"/>
    <p:sldId id="320" r:id="rId90"/>
    <p:sldId id="304" r:id="rId91"/>
    <p:sldId id="305" r:id="rId92"/>
    <p:sldId id="306" r:id="rId93"/>
    <p:sldId id="307" r:id="rId94"/>
    <p:sldId id="308" r:id="rId95"/>
    <p:sldId id="309" r:id="rId96"/>
    <p:sldId id="310" r:id="rId97"/>
    <p:sldId id="311" r:id="rId98"/>
    <p:sldId id="312" r:id="rId99"/>
    <p:sldId id="313" r:id="rId100"/>
    <p:sldId id="332" r:id="rId101"/>
    <p:sldId id="322" r:id="rId102"/>
    <p:sldId id="315" r:id="rId103"/>
    <p:sldId id="331" r:id="rId104"/>
    <p:sldId id="354" r:id="rId105"/>
    <p:sldId id="35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AC8"/>
    <a:srgbClr val="000000"/>
    <a:srgbClr val="F4EE00"/>
    <a:srgbClr val="FFFB5D"/>
    <a:srgbClr val="B8C230"/>
    <a:srgbClr val="FFFF99"/>
    <a:srgbClr val="800080"/>
    <a:srgbClr val="FFFF53"/>
    <a:srgbClr val="FFFF89"/>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54"/>
    <p:restoredTop sz="93582" autoAdjust="0"/>
  </p:normalViewPr>
  <p:slideViewPr>
    <p:cSldViewPr>
      <p:cViewPr varScale="1">
        <p:scale>
          <a:sx n="150" d="100"/>
          <a:sy n="150" d="100"/>
        </p:scale>
        <p:origin x="376" y="176"/>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presProps" Target="presProp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viewProps" Target="view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244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12</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extLst>
      <p:ext uri="{BB962C8B-B14F-4D97-AF65-F5344CB8AC3E}">
        <p14:creationId xmlns:p14="http://schemas.microsoft.com/office/powerpoint/2010/main" val="292559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13</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666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14</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424536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15</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47035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16</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45992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17</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694394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49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19</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335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20</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70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21</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105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594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22</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551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23</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918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24</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329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16766D-D17E-284C-ADF5-EC0A737A9F2E}" type="slidenum">
              <a:rPr lang="en-US" sz="1200">
                <a:solidFill>
                  <a:srgbClr val="000000"/>
                </a:solidFill>
              </a:rPr>
              <a:pPr/>
              <a:t>25</a:t>
            </a:fld>
            <a:endParaRPr lang="en-US" sz="1200">
              <a:solidFill>
                <a:srgbClr val="000000"/>
              </a:solidFill>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1844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26</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666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27</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81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28</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0611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29</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138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F846-5002-1B42-9A63-3D209E1C0FF1}" type="slidenum">
              <a:rPr lang="en-US" sz="1200">
                <a:solidFill>
                  <a:srgbClr val="000000"/>
                </a:solidFill>
              </a:rPr>
              <a:pPr/>
              <a:t>30</a:t>
            </a:fld>
            <a:endParaRPr lang="en-US" sz="1200">
              <a:solidFill>
                <a:srgbClr val="000000"/>
              </a:solidFill>
            </a:endParaRPr>
          </a:p>
        </p:txBody>
      </p:sp>
      <p:sp>
        <p:nvSpPr>
          <p:cNvPr id="270338" name="Rectangle 2"/>
          <p:cNvSpPr>
            <a:spLocks noGrp="1" noRot="1" noChangeAspect="1" noChangeArrowheads="1"/>
          </p:cNvSpPr>
          <p:nvPr>
            <p:ph type="sldImg"/>
          </p:nvPr>
        </p:nvSpPr>
        <p:spPr>
          <a:xfrm>
            <a:off x="1130300" y="674688"/>
            <a:ext cx="4597400" cy="3448050"/>
          </a:xfrm>
          <a:solidFill>
            <a:srgbClr val="FFFFFF"/>
          </a:solidFill>
          <a:ln/>
        </p:spPr>
      </p:sp>
      <p:sp>
        <p:nvSpPr>
          <p:cNvPr id="2703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653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31</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327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5</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276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32</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7614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33</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3906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34</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6617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35</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4894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5CB24-DA3F-F540-A6F1-6E387713FD47}" type="slidenum">
              <a:rPr lang="en-US" sz="1200">
                <a:solidFill>
                  <a:srgbClr val="000000"/>
                </a:solidFill>
              </a:rPr>
              <a:pPr/>
              <a:t>36</a:t>
            </a:fld>
            <a:endParaRPr lang="en-US" sz="1200">
              <a:solidFill>
                <a:srgbClr val="000000"/>
              </a:solidFill>
            </a:endParaRPr>
          </a:p>
        </p:txBody>
      </p:sp>
      <p:sp>
        <p:nvSpPr>
          <p:cNvPr id="282626" name="Rectangle 2"/>
          <p:cNvSpPr>
            <a:spLocks noGrp="1" noRot="1" noChangeAspect="1" noChangeArrowheads="1"/>
          </p:cNvSpPr>
          <p:nvPr>
            <p:ph type="sldImg"/>
          </p:nvPr>
        </p:nvSpPr>
        <p:spPr>
          <a:xfrm>
            <a:off x="1130300" y="674688"/>
            <a:ext cx="4597400" cy="3448050"/>
          </a:xfrm>
          <a:solidFill>
            <a:srgbClr val="FFFFFF"/>
          </a:solidFill>
          <a:ln/>
        </p:spPr>
      </p:sp>
      <p:sp>
        <p:nvSpPr>
          <p:cNvPr id="282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936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37</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100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592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15581-CCB4-504C-B0B8-67F5068FADC7}" type="slidenum">
              <a:rPr lang="en-US" sz="1200"/>
              <a:pPr/>
              <a:t>39</a:t>
            </a:fld>
            <a:endParaRPr lang="en-US" sz="1200"/>
          </a:p>
        </p:txBody>
      </p:sp>
    </p:spTree>
    <p:extLst>
      <p:ext uri="{BB962C8B-B14F-4D97-AF65-F5344CB8AC3E}">
        <p14:creationId xmlns:p14="http://schemas.microsoft.com/office/powerpoint/2010/main" val="3308878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40</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8261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FE116-D6CE-7644-96D8-43B002EA1F12}" type="slidenum">
              <a:rPr lang="en-US" sz="1200">
                <a:solidFill>
                  <a:srgbClr val="000000"/>
                </a:solidFill>
              </a:rPr>
              <a:pPr/>
              <a:t>42</a:t>
            </a:fld>
            <a:endParaRPr lang="en-US" sz="1200">
              <a:solidFill>
                <a:srgbClr val="000000"/>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95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6</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27861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43</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Times New Roman"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Times New Roman"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Times New Roman"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992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7969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45</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297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46</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2945160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47</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9746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48</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27531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49</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8780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50</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0735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51</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5193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52</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1199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7</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3802877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53</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extLst>
      <p:ext uri="{BB962C8B-B14F-4D97-AF65-F5344CB8AC3E}">
        <p14:creationId xmlns:p14="http://schemas.microsoft.com/office/powerpoint/2010/main" val="1742274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54</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996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55</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358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56</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69557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57</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910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58</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extLst>
      <p:ext uri="{BB962C8B-B14F-4D97-AF65-F5344CB8AC3E}">
        <p14:creationId xmlns:p14="http://schemas.microsoft.com/office/powerpoint/2010/main" val="1070856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59</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621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60</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extLst>
      <p:ext uri="{BB962C8B-B14F-4D97-AF65-F5344CB8AC3E}">
        <p14:creationId xmlns:p14="http://schemas.microsoft.com/office/powerpoint/2010/main" val="2369705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61</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extLst>
      <p:ext uri="{BB962C8B-B14F-4D97-AF65-F5344CB8AC3E}">
        <p14:creationId xmlns:p14="http://schemas.microsoft.com/office/powerpoint/2010/main" val="1081384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62</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Khmer OS Battambang" panose="02000500000000020004" pitchFamily="2" charset="0"/>
              </a:rPr>
              <a:t>Australopithecus (</a:t>
            </a:r>
            <a:r>
              <a:rPr lang="km-KH" altLang="en-US" sz="1200" dirty="0">
                <a:latin typeface="Khmer OS Battambang" panose="02000500000000020004" pitchFamily="2" charset="0"/>
              </a:rPr>
              <a:t>ឆ្នាំ 1924) ត្រូវបានគេជឿជាក់ថាសូម្បីតែ ដោយពួកអ្នកវិទូ(វិវត្តន៍)ជាច្រើនបានក្លាយជាសត្វស្វាមួយហើយរួមបញ្ចូលទាំងកំណែស្រីម្នាក់ </a:t>
            </a:r>
            <a:r>
              <a:rPr lang="en-US" altLang="en-US" sz="1200" i="1" dirty="0">
                <a:latin typeface="Arial" panose="020B0604020202020204" pitchFamily="34" charset="0"/>
              </a:rPr>
              <a:t>Australopithecus afarensis</a:t>
            </a:r>
            <a:r>
              <a:rPr lang="en-US" altLang="en-US" sz="1200" dirty="0">
                <a:latin typeface="Arial" panose="020B0604020202020204" pitchFamily="34" charset="0"/>
              </a:rPr>
              <a:t> </a:t>
            </a:r>
            <a:r>
              <a:rPr lang="km-KH" altLang="en-US" sz="1200" dirty="0">
                <a:latin typeface="Khmer OS Battambang" panose="02000500000000020004" pitchFamily="2" charset="0"/>
              </a:rPr>
              <a:t>ដែលមានរហ័សនាមក្រៅថា លូស៊ី (ឆ្នាំ 1973) ។ ទោះជាយ៉ាងណាក៏ដោយនៅពេលត្រូវការវះកាត់ជង្គង់ដើម្បីបង្ហាញថាលូគីដើរទៅតង់តែម្ដងពួកគេប្រើមួយដែលត្រូវបានគេរកឃើញថាមានកម្ពស់ជាង 60 ម៉ែត្រនៅក្នុងវណ្ណៈហើយជាងបីគីឡូម៉ែត្រទៀត! វេជ្ជបណ្ឌិតសូឡីហ្សូឃឺម៉ង់ (ប្រធាននាយកដ្ឋានកាយវិភាគសាស្ត្រនៃសាកលវិទ្យាល័យប៊ីមីងហែមប្រទេសអង់គ្លេស) និងវេជ្ជបណ្ឌិត </a:t>
            </a:r>
            <a:r>
              <a:rPr lang="en-US" altLang="en-US" sz="1200" dirty="0">
                <a:latin typeface="Khmer OS Battambang" panose="02000500000000020004" pitchFamily="2" charset="0"/>
              </a:rPr>
              <a:t>Charles Oxnard (</a:t>
            </a:r>
            <a:r>
              <a:rPr lang="km-KH" altLang="en-US" sz="1200" dirty="0">
                <a:latin typeface="Khmer OS Battambang" panose="02000500000000020004" pitchFamily="2" charset="0"/>
              </a:rPr>
              <a:t>សាស្ត្រាចារ្យ </a:t>
            </a:r>
            <a:r>
              <a:rPr lang="en-US" altLang="en-US" sz="1200" dirty="0">
                <a:latin typeface="Khmer OS Battambang" panose="02000500000000020004" pitchFamily="2" charset="0"/>
              </a:rPr>
              <a:t>Anatomy </a:t>
            </a:r>
            <a:r>
              <a:rPr lang="km-KH" altLang="en-US" sz="1200" dirty="0">
                <a:latin typeface="Khmer OS Battambang" panose="02000500000000020004" pitchFamily="2" charset="0"/>
              </a:rPr>
              <a:t>និងជានាយកនៃការសិក្សាថ្នាក់ក្រោយឧត្តមនៅសាកលវិទ្យាល័យវេជ្ជសាស្ត្រកាលីហ្វ័រនីញ៉ាភាគខាងត្បូង) បានបញ្ជាក់ថាអូស្រ្តាលីមិនបាន ដើរតង់េឡើងដូចមនុស្សហើយមិនមែនជាជីដូនជីតារបស់មនុស្សទេ។ សេចក្តីសន្និដ្ឋានរបស់ </a:t>
            </a:r>
            <a:r>
              <a:rPr lang="en-US" altLang="en-US" sz="1200" dirty="0">
                <a:latin typeface="Khmer OS Battambang" panose="02000500000000020004" pitchFamily="2" charset="0"/>
              </a:rPr>
              <a:t>Zuckerman </a:t>
            </a:r>
            <a:r>
              <a:rPr lang="km-KH" altLang="en-US" sz="1200" dirty="0">
                <a:latin typeface="Khmer OS Battambang" panose="02000500000000020004" pitchFamily="2" charset="0"/>
              </a:rPr>
              <a:t>ត្រូវបានបោះពុម្ពនៅក្នុងសៀវភៅរបស់គាត់គឺរឿង </a:t>
            </a:r>
            <a:r>
              <a:rPr lang="en-US" altLang="en-US" sz="1200" dirty="0">
                <a:latin typeface="Khmer OS Battambang" panose="02000500000000020004" pitchFamily="2" charset="0"/>
              </a:rPr>
              <a:t>Beyond the Ivory Tower (1970) </a:t>
            </a:r>
            <a:r>
              <a:rPr lang="km-KH" altLang="en-US" sz="1200" dirty="0">
                <a:latin typeface="Khmer OS Battambang" panose="02000500000000020004" pitchFamily="2" charset="0"/>
              </a:rPr>
              <a:t>។ សូមមើល </a:t>
            </a:r>
            <a:r>
              <a:rPr lang="en-US" altLang="en-US" sz="1200" dirty="0">
                <a:latin typeface="Khmer OS Battambang" panose="02000500000000020004" pitchFamily="2" charset="0"/>
              </a:rPr>
              <a:t>Gish, 84 </a:t>
            </a:r>
            <a:r>
              <a:rPr lang="km-KH" altLang="en-US" sz="1200" dirty="0">
                <a:latin typeface="Khmer OS Battambang" panose="02000500000000020004" pitchFamily="2" charset="0"/>
              </a:rPr>
              <a:t>។</a:t>
            </a:r>
          </a:p>
          <a:p>
            <a:pPr eaLnBrk="1" hangingPunct="1"/>
            <a:endParaRPr lang="km-KH" i="1" dirty="0">
              <a:latin typeface="Arial" charset="0"/>
              <a:ea typeface="ＭＳ Ｐゴシック" charset="0"/>
              <a:cs typeface="ＭＳ Ｐゴシック" charset="0"/>
            </a:endParaRPr>
          </a:p>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a:t>
            </a:r>
            <a:r>
              <a:rPr lang="en-US" altLang="ja-JP" dirty="0" err="1">
                <a:latin typeface="Arial" charset="0"/>
                <a:ea typeface="ＭＳ Ｐゴシック" charset="0"/>
                <a:cs typeface="ＭＳ Ｐゴシック" charset="0"/>
              </a:rPr>
              <a:t>Solly</a:t>
            </a:r>
            <a:r>
              <a:rPr lang="en-US" altLang="ja-JP" dirty="0">
                <a:latin typeface="Arial" charset="0"/>
                <a:ea typeface="ＭＳ Ｐゴシック" charset="0"/>
                <a:cs typeface="ＭＳ Ｐゴシック" charset="0"/>
              </a:rPr>
              <a:t>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05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8</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8733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63</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937876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64</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813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66</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50982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67</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2340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15581-CCB4-504C-B0B8-67F5068FADC7}" type="slidenum">
              <a:rPr lang="en-US" sz="1200"/>
              <a:pPr/>
              <a:t>68</a:t>
            </a:fld>
            <a:endParaRPr lang="en-US" sz="1200"/>
          </a:p>
        </p:txBody>
      </p:sp>
    </p:spTree>
    <p:extLst>
      <p:ext uri="{BB962C8B-B14F-4D97-AF65-F5344CB8AC3E}">
        <p14:creationId xmlns:p14="http://schemas.microsoft.com/office/powerpoint/2010/main" val="2394464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69</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44624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70</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7080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72</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5334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extLst>
      <p:ext uri="{BB962C8B-B14F-4D97-AF65-F5344CB8AC3E}">
        <p14:creationId xmlns:p14="http://schemas.microsoft.com/office/powerpoint/2010/main" val="2781830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313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9</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819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9683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79630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53778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0930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567979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4646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George Wald,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uk-UA"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extLst>
      <p:ext uri="{BB962C8B-B14F-4D97-AF65-F5344CB8AC3E}">
        <p14:creationId xmlns:p14="http://schemas.microsoft.com/office/powerpoint/2010/main" val="713225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6314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8A884-8474-C945-9532-F580E0508F42}" type="slidenum">
              <a:rPr lang="en-US" sz="1200">
                <a:solidFill>
                  <a:srgbClr val="FFFFFF"/>
                </a:solidFill>
              </a:rPr>
              <a:pPr/>
              <a:t>85</a:t>
            </a:fld>
            <a:endParaRPr lang="en-US" sz="1200">
              <a:solidFill>
                <a:srgbClr val="FFFFFF"/>
              </a:solidFill>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144325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635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10</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0422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11</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993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C172FDCB-8F39-274C-97DD-177C736D7E4E}" type="slidenum">
              <a:rPr lang="zh-CN" altLang="en-US"/>
              <a:pPr>
                <a:defRPr/>
              </a:pPr>
              <a:t>‹#›</a:t>
            </a:fld>
            <a:endParaRPr lang="en-US" altLang="zh-CN"/>
          </a:p>
        </p:txBody>
      </p:sp>
    </p:spTree>
    <p:extLst>
      <p:ext uri="{BB962C8B-B14F-4D97-AF65-F5344CB8AC3E}">
        <p14:creationId xmlns:p14="http://schemas.microsoft.com/office/powerpoint/2010/main" val="204125053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ED40B6C-508A-014A-904C-3DFC3B3EA7C6}" type="slidenum">
              <a:rPr lang="zh-CN" altLang="en-US"/>
              <a:pPr>
                <a:defRPr/>
              </a:pPr>
              <a:t>‹#›</a:t>
            </a:fld>
            <a:endParaRPr lang="en-US" altLang="zh-CN"/>
          </a:p>
        </p:txBody>
      </p:sp>
    </p:spTree>
    <p:extLst>
      <p:ext uri="{BB962C8B-B14F-4D97-AF65-F5344CB8AC3E}">
        <p14:creationId xmlns:p14="http://schemas.microsoft.com/office/powerpoint/2010/main" val="40843997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10/2/18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10/2/18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10/2/18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10/2/18</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10/2/18</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10/2/18</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10/2/18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10/2/18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10/2/18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30436014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215598779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19250122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35939503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215442621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278064628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101582002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14398635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343986559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175435930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42487042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6E4FA0D-55A2-EF47-85DC-0397C1C17BD8}" type="slidenum">
              <a:rPr lang="en-US"/>
              <a:pPr>
                <a:defRPr/>
              </a:pPr>
              <a:t>‹#›</a:t>
            </a:fld>
            <a:endParaRPr lang="en-US"/>
          </a:p>
        </p:txBody>
      </p:sp>
    </p:spTree>
    <p:extLst>
      <p:ext uri="{BB962C8B-B14F-4D97-AF65-F5344CB8AC3E}">
        <p14:creationId xmlns:p14="http://schemas.microsoft.com/office/powerpoint/2010/main" val="412921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49E2E4-9624-CC45-B895-047A38EBE147}" type="slidenum">
              <a:rPr lang="en-US"/>
              <a:pPr>
                <a:defRPr/>
              </a:pPr>
              <a:t>‹#›</a:t>
            </a:fld>
            <a:endParaRPr lang="en-US"/>
          </a:p>
        </p:txBody>
      </p:sp>
    </p:spTree>
    <p:extLst>
      <p:ext uri="{BB962C8B-B14F-4D97-AF65-F5344CB8AC3E}">
        <p14:creationId xmlns:p14="http://schemas.microsoft.com/office/powerpoint/2010/main" val="4208211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1116FB-971B-E048-B344-4659917E5CB7}" type="slidenum">
              <a:rPr lang="en-US"/>
              <a:pPr>
                <a:defRPr/>
              </a:pPr>
              <a:t>‹#›</a:t>
            </a:fld>
            <a:endParaRPr lang="en-US"/>
          </a:p>
        </p:txBody>
      </p:sp>
    </p:spTree>
    <p:extLst>
      <p:ext uri="{BB962C8B-B14F-4D97-AF65-F5344CB8AC3E}">
        <p14:creationId xmlns:p14="http://schemas.microsoft.com/office/powerpoint/2010/main" val="346045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6BEF4D0-123B-7F48-921F-A481B75F4E96}" type="slidenum">
              <a:rPr lang="en-US"/>
              <a:pPr>
                <a:defRPr/>
              </a:pPr>
              <a:t>‹#›</a:t>
            </a:fld>
            <a:endParaRPr lang="en-US"/>
          </a:p>
        </p:txBody>
      </p:sp>
    </p:spTree>
    <p:extLst>
      <p:ext uri="{BB962C8B-B14F-4D97-AF65-F5344CB8AC3E}">
        <p14:creationId xmlns:p14="http://schemas.microsoft.com/office/powerpoint/2010/main" val="2643847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D7AED4B-B124-2346-A457-CDBE82552B7B}" type="slidenum">
              <a:rPr lang="en-US"/>
              <a:pPr>
                <a:defRPr/>
              </a:pPr>
              <a:t>‹#›</a:t>
            </a:fld>
            <a:endParaRPr lang="en-US"/>
          </a:p>
        </p:txBody>
      </p:sp>
    </p:spTree>
    <p:extLst>
      <p:ext uri="{BB962C8B-B14F-4D97-AF65-F5344CB8AC3E}">
        <p14:creationId xmlns:p14="http://schemas.microsoft.com/office/powerpoint/2010/main" val="2509615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CA8F121E-1CAA-0F4C-9A11-F047F8EDA648}" type="slidenum">
              <a:rPr lang="en-US"/>
              <a:pPr>
                <a:defRPr/>
              </a:pPr>
              <a:t>‹#›</a:t>
            </a:fld>
            <a:endParaRPr lang="en-US"/>
          </a:p>
        </p:txBody>
      </p:sp>
    </p:spTree>
    <p:extLst>
      <p:ext uri="{BB962C8B-B14F-4D97-AF65-F5344CB8AC3E}">
        <p14:creationId xmlns:p14="http://schemas.microsoft.com/office/powerpoint/2010/main" val="272641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C19CB2C-7D66-F842-9C68-33C148E0A690}" type="slidenum">
              <a:rPr lang="en-US"/>
              <a:pPr>
                <a:defRPr/>
              </a:pPr>
              <a:t>‹#›</a:t>
            </a:fld>
            <a:endParaRPr lang="en-US"/>
          </a:p>
        </p:txBody>
      </p:sp>
    </p:spTree>
    <p:extLst>
      <p:ext uri="{BB962C8B-B14F-4D97-AF65-F5344CB8AC3E}">
        <p14:creationId xmlns:p14="http://schemas.microsoft.com/office/powerpoint/2010/main" val="1571724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495700F-EF9C-6C43-97B8-097B6186EA4E}" type="slidenum">
              <a:rPr lang="en-US"/>
              <a:pPr>
                <a:defRPr/>
              </a:pPr>
              <a:t>‹#›</a:t>
            </a:fld>
            <a:endParaRPr lang="en-US"/>
          </a:p>
        </p:txBody>
      </p:sp>
    </p:spTree>
    <p:extLst>
      <p:ext uri="{BB962C8B-B14F-4D97-AF65-F5344CB8AC3E}">
        <p14:creationId xmlns:p14="http://schemas.microsoft.com/office/powerpoint/2010/main" val="2820208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7A5EE7-05CC-CE4F-9F39-5EC12AF8EBC9}" type="slidenum">
              <a:rPr lang="en-US"/>
              <a:pPr>
                <a:defRPr/>
              </a:pPr>
              <a:t>‹#›</a:t>
            </a:fld>
            <a:endParaRPr lang="en-US"/>
          </a:p>
        </p:txBody>
      </p:sp>
    </p:spTree>
    <p:extLst>
      <p:ext uri="{BB962C8B-B14F-4D97-AF65-F5344CB8AC3E}">
        <p14:creationId xmlns:p14="http://schemas.microsoft.com/office/powerpoint/2010/main" val="623762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72BDCF-9854-3F43-B290-083B6C373061}" type="slidenum">
              <a:rPr lang="en-US"/>
              <a:pPr>
                <a:defRPr/>
              </a:pPr>
              <a:t>‹#›</a:t>
            </a:fld>
            <a:endParaRPr lang="en-US"/>
          </a:p>
        </p:txBody>
      </p:sp>
    </p:spTree>
    <p:extLst>
      <p:ext uri="{BB962C8B-B14F-4D97-AF65-F5344CB8AC3E}">
        <p14:creationId xmlns:p14="http://schemas.microsoft.com/office/powerpoint/2010/main" val="152309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616EA6-E81E-014D-A251-47DC92AD5E33}" type="slidenum">
              <a:rPr lang="en-US"/>
              <a:pPr>
                <a:defRPr/>
              </a:pPr>
              <a:t>‹#›</a:t>
            </a:fld>
            <a:endParaRPr lang="en-US"/>
          </a:p>
        </p:txBody>
      </p:sp>
    </p:spTree>
    <p:extLst>
      <p:ext uri="{BB962C8B-B14F-4D97-AF65-F5344CB8AC3E}">
        <p14:creationId xmlns:p14="http://schemas.microsoft.com/office/powerpoint/2010/main" val="3065708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BFCC3-D1C8-AD4E-8877-967A27AD17CC}" type="slidenum">
              <a:rPr lang="en-US"/>
              <a:pPr>
                <a:defRPr/>
              </a:pPr>
              <a:t>‹#›</a:t>
            </a:fld>
            <a:endParaRPr lang="en-US"/>
          </a:p>
        </p:txBody>
      </p:sp>
    </p:spTree>
    <p:extLst>
      <p:ext uri="{BB962C8B-B14F-4D97-AF65-F5344CB8AC3E}">
        <p14:creationId xmlns:p14="http://schemas.microsoft.com/office/powerpoint/2010/main" val="431282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06524-D124-0A4F-820A-6D242744B367}" type="slidenum">
              <a:rPr lang="en-US"/>
              <a:pPr>
                <a:defRPr/>
              </a:pPr>
              <a:t>‹#›</a:t>
            </a:fld>
            <a:endParaRPr lang="en-US"/>
          </a:p>
        </p:txBody>
      </p:sp>
    </p:spTree>
    <p:extLst>
      <p:ext uri="{BB962C8B-B14F-4D97-AF65-F5344CB8AC3E}">
        <p14:creationId xmlns:p14="http://schemas.microsoft.com/office/powerpoint/2010/main" val="2606229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D1849-906B-4D4E-B9C5-ECA1D06D42DE}" type="slidenum">
              <a:rPr lang="en-US"/>
              <a:pPr>
                <a:defRPr/>
              </a:pPr>
              <a:t>‹#›</a:t>
            </a:fld>
            <a:endParaRPr lang="en-US"/>
          </a:p>
        </p:txBody>
      </p:sp>
    </p:spTree>
    <p:extLst>
      <p:ext uri="{BB962C8B-B14F-4D97-AF65-F5344CB8AC3E}">
        <p14:creationId xmlns:p14="http://schemas.microsoft.com/office/powerpoint/2010/main" val="65239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DE394-4755-EC45-8473-2FA0B6CB884F}" type="slidenum">
              <a:rPr lang="en-US"/>
              <a:pPr>
                <a:defRPr/>
              </a:pPr>
              <a:t>‹#›</a:t>
            </a:fld>
            <a:endParaRPr lang="en-US"/>
          </a:p>
        </p:txBody>
      </p:sp>
    </p:spTree>
    <p:extLst>
      <p:ext uri="{BB962C8B-B14F-4D97-AF65-F5344CB8AC3E}">
        <p14:creationId xmlns:p14="http://schemas.microsoft.com/office/powerpoint/2010/main" val="1705386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D3B69F-8CA3-084F-9FC2-2C8D5B66D23A}" type="slidenum">
              <a:rPr lang="en-US"/>
              <a:pPr>
                <a:defRPr/>
              </a:pPr>
              <a:t>‹#›</a:t>
            </a:fld>
            <a:endParaRPr lang="en-US"/>
          </a:p>
        </p:txBody>
      </p:sp>
    </p:spTree>
    <p:extLst>
      <p:ext uri="{BB962C8B-B14F-4D97-AF65-F5344CB8AC3E}">
        <p14:creationId xmlns:p14="http://schemas.microsoft.com/office/powerpoint/2010/main" val="4178590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25A66-06AB-7645-8FE1-0984EEAB469E}" type="slidenum">
              <a:rPr lang="en-US"/>
              <a:pPr>
                <a:defRPr/>
              </a:pPr>
              <a:t>‹#›</a:t>
            </a:fld>
            <a:endParaRPr lang="en-US"/>
          </a:p>
        </p:txBody>
      </p:sp>
    </p:spTree>
    <p:extLst>
      <p:ext uri="{BB962C8B-B14F-4D97-AF65-F5344CB8AC3E}">
        <p14:creationId xmlns:p14="http://schemas.microsoft.com/office/powerpoint/2010/main" val="3003366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2EC389-07A7-964D-80CA-8869C7B18AA6}" type="slidenum">
              <a:rPr lang="en-US"/>
              <a:pPr>
                <a:defRPr/>
              </a:pPr>
              <a:t>‹#›</a:t>
            </a:fld>
            <a:endParaRPr lang="en-US"/>
          </a:p>
        </p:txBody>
      </p:sp>
    </p:spTree>
    <p:extLst>
      <p:ext uri="{BB962C8B-B14F-4D97-AF65-F5344CB8AC3E}">
        <p14:creationId xmlns:p14="http://schemas.microsoft.com/office/powerpoint/2010/main" val="3611907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67B0A-E979-BA4C-883E-5C689EE2C7E8}" type="slidenum">
              <a:rPr lang="en-US"/>
              <a:pPr>
                <a:defRPr/>
              </a:pPr>
              <a:t>‹#›</a:t>
            </a:fld>
            <a:endParaRPr lang="en-US"/>
          </a:p>
        </p:txBody>
      </p:sp>
    </p:spTree>
    <p:extLst>
      <p:ext uri="{BB962C8B-B14F-4D97-AF65-F5344CB8AC3E}">
        <p14:creationId xmlns:p14="http://schemas.microsoft.com/office/powerpoint/2010/main" val="114753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AF463F-2071-AA44-AE3E-0A43A7789FD7}" type="slidenum">
              <a:rPr lang="en-US"/>
              <a:pPr>
                <a:defRPr/>
              </a:pPr>
              <a:t>‹#›</a:t>
            </a:fld>
            <a:endParaRPr lang="en-US"/>
          </a:p>
        </p:txBody>
      </p:sp>
    </p:spTree>
    <p:extLst>
      <p:ext uri="{BB962C8B-B14F-4D97-AF65-F5344CB8AC3E}">
        <p14:creationId xmlns:p14="http://schemas.microsoft.com/office/powerpoint/2010/main" val="4121925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EA1F6-0E98-214E-9E79-8079DBF7906F}" type="slidenum">
              <a:rPr lang="en-US"/>
              <a:pPr>
                <a:defRPr/>
              </a:pPr>
              <a:t>‹#›</a:t>
            </a:fld>
            <a:endParaRPr lang="en-US"/>
          </a:p>
        </p:txBody>
      </p:sp>
    </p:spTree>
    <p:extLst>
      <p:ext uri="{BB962C8B-B14F-4D97-AF65-F5344CB8AC3E}">
        <p14:creationId xmlns:p14="http://schemas.microsoft.com/office/powerpoint/2010/main" val="2085884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9E38D-9693-6849-9421-ACC53143EE15}" type="slidenum">
              <a:rPr lang="en-US"/>
              <a:pPr>
                <a:defRPr/>
              </a:pPr>
              <a:t>‹#›</a:t>
            </a:fld>
            <a:endParaRPr lang="en-US"/>
          </a:p>
        </p:txBody>
      </p:sp>
    </p:spTree>
    <p:extLst>
      <p:ext uri="{BB962C8B-B14F-4D97-AF65-F5344CB8AC3E}">
        <p14:creationId xmlns:p14="http://schemas.microsoft.com/office/powerpoint/2010/main" val="3809582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4.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8.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6E15633-F1A9-9C4E-A538-27E286BE1B4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389" r:id="rId1"/>
    <p:sldLayoutId id="2147485390"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10/2/18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10/2/18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10/2/18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880FFF8-42E0-864E-9565-49A36AD95A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5AE6B5-1AF9-8A4F-8C3C-6C198BB2D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63.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4.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6.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7.jpeg"/><Relationship Id="rId2" Type="http://schemas.openxmlformats.org/officeDocument/2006/relationships/slideLayout" Target="../slideLayouts/slideLayout144.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6.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5.xml"/><Relationship Id="rId5" Type="http://schemas.openxmlformats.org/officeDocument/2006/relationships/hyperlink" Target="http://www.bbc.co.uk" TargetMode="Externa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5.xml"/><Relationship Id="rId5" Type="http://schemas.openxmlformats.org/officeDocument/2006/relationships/image" Target="../media/image75.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45.xml"/><Relationship Id="rId5" Type="http://schemas.openxmlformats.org/officeDocument/2006/relationships/image" Target="../media/image87.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45.xml"/><Relationship Id="rId5" Type="http://schemas.openxmlformats.org/officeDocument/2006/relationships/image" Target="../media/image91.jpeg"/><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99.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km-KH" sz="3600" b="1" dirty="0">
                <a:solidFill>
                  <a:srgbClr val="FFFFFF"/>
                </a:solidFill>
                <a:latin typeface="Khmer OS Battambang" panose="02000500000000020004" pitchFamily="2" charset="0"/>
                <a:cs typeface="Khmer OS Battambang" panose="02000500000000020004" pitchFamily="2" charset="0"/>
              </a:rPr>
              <a:t>ការបង្កើត</a:t>
            </a:r>
            <a:r>
              <a:rPr lang="en-US" sz="3600" b="1" dirty="0">
                <a:solidFill>
                  <a:srgbClr val="FFFFFF"/>
                </a:solidFill>
                <a:latin typeface="Khmer OS Battambang" panose="02000500000000020004" pitchFamily="2" charset="0"/>
                <a:cs typeface="Khmer OS Battambang" panose="02000500000000020004" pitchFamily="2" charset="0"/>
              </a:rPr>
              <a:t>?</a:t>
            </a: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6151518" y="5084763"/>
            <a:ext cx="27622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km-KH" sz="1800" dirty="0">
                <a:solidFill>
                  <a:schemeClr val="bg1"/>
                </a:solidFill>
                <a:latin typeface="Khmer OS Battambang" panose="02000500000000020004" pitchFamily="2" charset="0"/>
                <a:cs typeface="Khmer OS Battambang" panose="02000500000000020004" pitchFamily="2" charset="0"/>
              </a:rPr>
              <a:t>បណ្ឌិត</a:t>
            </a:r>
            <a:r>
              <a:rPr lang="en-US" sz="1800" dirty="0">
                <a:solidFill>
                  <a:schemeClr val="bg1"/>
                </a:solidFill>
                <a:latin typeface="Khmer OS Battambang" panose="02000500000000020004" pitchFamily="2" charset="0"/>
                <a:cs typeface="Khmer OS Battambang" panose="02000500000000020004" pitchFamily="2" charset="0"/>
              </a:rPr>
              <a:t>. Rick Griffith</a:t>
            </a:r>
          </a:p>
          <a:p>
            <a:pPr algn="r"/>
            <a:r>
              <a:rPr lang="en-US" sz="1800" dirty="0">
                <a:solidFill>
                  <a:schemeClr val="bg1"/>
                </a:solidFill>
                <a:latin typeface="Khmer OS Battambang" panose="02000500000000020004" pitchFamily="2" charset="0"/>
                <a:cs typeface="Khmer OS Battambang" panose="02000500000000020004" pitchFamily="2" charset="0"/>
              </a:rPr>
              <a:t>Singapore Bible College</a:t>
            </a:r>
            <a:br>
              <a:rPr lang="en-US" sz="1800" dirty="0">
                <a:solidFill>
                  <a:schemeClr val="bg1"/>
                </a:solidFill>
                <a:latin typeface="Khmer OS Battambang" panose="02000500000000020004" pitchFamily="2" charset="0"/>
                <a:cs typeface="Khmer OS Battambang" panose="02000500000000020004" pitchFamily="2" charset="0"/>
              </a:rPr>
            </a:br>
            <a:r>
              <a:rPr lang="en-US" sz="1800" b="1" dirty="0">
                <a:solidFill>
                  <a:schemeClr val="bg1"/>
                </a:solidFill>
                <a:latin typeface="Khmer OS Battambang" panose="02000500000000020004" pitchFamily="2" charset="0"/>
                <a:cs typeface="Khmer OS Battambang" panose="02000500000000020004" pitchFamily="2"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627784" y="76200"/>
            <a:ext cx="267505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19064" y="76200"/>
            <a:ext cx="256880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sz="4000" b="1" dirty="0">
                <a:solidFill>
                  <a:srgbClr val="FFFFFF"/>
                </a:solidFill>
                <a:latin typeface="Khmer OS Battambang" panose="02000500000000020004" pitchFamily="2" charset="0"/>
                <a:cs typeface="Khmer OS Battambang" panose="02000500000000020004" pitchFamily="2" charset="0"/>
              </a:rPr>
              <a:t>ទឹ្រស្តីនៃការវិវត្ត</a:t>
            </a:r>
            <a:br>
              <a:rPr lang="en-US" sz="4800" b="1" dirty="0">
                <a:solidFill>
                  <a:srgbClr val="FFFFFF"/>
                </a:solidFill>
                <a:latin typeface="Khmer OS Battambang" panose="02000500000000020004" pitchFamily="2" charset="0"/>
                <a:cs typeface="Khmer OS Battambang" panose="02000500000000020004" pitchFamily="2" charset="0"/>
              </a:rPr>
            </a:br>
            <a:r>
              <a:rPr lang="en-US" sz="3600" b="1" dirty="0">
                <a:solidFill>
                  <a:srgbClr val="FFFFFF"/>
                </a:solidFill>
                <a:latin typeface="Khmer OS Battambang" panose="02000500000000020004" pitchFamily="2" charset="0"/>
                <a:cs typeface="Khmer OS Battambang" panose="02000500000000020004" pitchFamily="2" charset="0"/>
              </a:rPr>
              <a:t>Theistic Evolution</a:t>
            </a: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km-KH" sz="3600" b="1" dirty="0">
                <a:solidFill>
                  <a:srgbClr val="FFFFFF"/>
                </a:solidFill>
                <a:latin typeface="Khmer OS Battambang" panose="02000500000000020004" pitchFamily="2" charset="0"/>
                <a:cs typeface="Khmer OS Battambang" panose="02000500000000020004" pitchFamily="2" charset="0"/>
              </a:rPr>
              <a:t>ឬ ការវិវត្តន៍</a:t>
            </a:r>
            <a:r>
              <a:rPr lang="en-US" sz="3600" b="1" dirty="0">
                <a:solidFill>
                  <a:srgbClr val="FFFFFF"/>
                </a:solidFill>
                <a:latin typeface="Khmer OS Battambang" panose="02000500000000020004" pitchFamily="2" charset="0"/>
                <a:cs typeface="Khmer OS Battambang"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m-KH" altLang="ja-JP" sz="2800" b="1" dirty="0">
                <a:latin typeface="Khmer OS Siemreap" panose="02000500000000020004" pitchFamily="2" charset="0"/>
                <a:cs typeface="Khmer OS Siemreap" panose="02000500000000020004" pitchFamily="2" charset="0"/>
              </a:rPr>
              <a:t>«នៅព្រឹកថ្ងៃបន្ទាប់នោះ... ខណៈដែលព្រះអាទិត្យបានរះឡើង នៅខ្ញុំបានថ្វាយទាំងអស់ទៅកាន់ព្រះយេស៊ូវគ្រីស្ទ»</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ទំព័រ</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២២៥</a:t>
            </a:r>
            <a:r>
              <a:rPr lang="en-US" altLang="ja-JP" sz="2800" b="1" dirty="0">
                <a:latin typeface="Khmer OS Siemreap" panose="02000500000000020004" pitchFamily="2" charset="0"/>
                <a:cs typeface="Khmer OS Siemreap" panose="02000500000000020004" pitchFamily="2" charset="0"/>
              </a:rPr>
              <a:t>)</a:t>
            </a:r>
            <a:endParaRPr lang="en-US" altLang="en-US" sz="2800" b="1" dirty="0">
              <a:latin typeface="Khmer OS Siemreap" panose="02000500000000020004" pitchFamily="2" charset="0"/>
              <a:cs typeface="Khmer OS Siemreap" panose="02000500000000020004" pitchFamily="2"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km-KH" altLang="zh-CN" sz="2800" b="1" dirty="0">
                <a:solidFill>
                  <a:srgbClr val="000000"/>
                </a:solidFill>
                <a:latin typeface="Khmer OS Siemreap" panose="02000500000000020004" pitchFamily="2" charset="0"/>
                <a:cs typeface="Khmer OS Siemreap" panose="02000500000000020004" pitchFamily="2" charset="0"/>
              </a:rPr>
              <a:t>ខិតប័ណ្ណនេះទទេស្អាត!</a:t>
            </a:r>
            <a:endParaRPr lang="zh-CN" altLang="en-US" sz="2800" b="1" dirty="0">
              <a:solidFill>
                <a:srgbClr val="000000"/>
              </a:solidFill>
              <a:latin typeface="Khmer OS Siemreap" panose="02000500000000020004" pitchFamily="2" charset="0"/>
              <a:cs typeface="Khmer OS Siemreap" panose="02000500000000020004" pitchFamily="2" charset="0"/>
            </a:endParaRPr>
          </a:p>
        </p:txBody>
      </p:sp>
      <p:sp>
        <p:nvSpPr>
          <p:cNvPr id="3" name="TextBox 2"/>
          <p:cNvSpPr txBox="1"/>
          <p:nvPr/>
        </p:nvSpPr>
        <p:spPr>
          <a:xfrm>
            <a:off x="4716463" y="473075"/>
            <a:ext cx="2232025" cy="1200329"/>
          </a:xfrm>
          <a:prstGeom prst="rect">
            <a:avLst/>
          </a:prstGeom>
          <a:noFill/>
        </p:spPr>
        <p:txBody>
          <a:bodyPr wrap="square" rtlCol="0">
            <a:spAutoFit/>
          </a:bodyPr>
          <a:lstStyle/>
          <a:p>
            <a:pPr algn="ctr"/>
            <a:r>
              <a:rPr lang="km-KH" altLang="zh-CN" b="1" dirty="0">
                <a:solidFill>
                  <a:srgbClr val="000000"/>
                </a:solidFill>
                <a:latin typeface="Khmer OS Siemreap" panose="02000500000000020004" pitchFamily="2" charset="0"/>
                <a:cs typeface="Khmer OS Siemreap" panose="02000500000000020004" pitchFamily="2" charset="0"/>
              </a:rPr>
              <a:t> យើងមិនជឿថាមាន</a:t>
            </a:r>
          </a:p>
          <a:p>
            <a:pPr algn="ctr"/>
            <a:r>
              <a:rPr lang="km-KH" altLang="zh-CN" b="1" dirty="0">
                <a:solidFill>
                  <a:srgbClr val="000000"/>
                </a:solidFill>
                <a:latin typeface="Khmer OS Siemreap" panose="02000500000000020004" pitchFamily="2" charset="0"/>
                <a:cs typeface="Khmer OS Siemreap" panose="02000500000000020004" pitchFamily="2" charset="0"/>
              </a:rPr>
              <a:t>ព្រះទេ។</a:t>
            </a:r>
            <a:endParaRPr lang="zh-CN" altLang="en-US" b="1"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លទ្ធិបដិសេធព្រះ</a:t>
            </a:r>
          </a:p>
          <a:p>
            <a:pPr algn="ctr" eaLnBrk="1" hangingPunct="1">
              <a:buFontTx/>
              <a:buNone/>
            </a:pPr>
            <a:r>
              <a:rPr lang="en-US" altLang="en-US" sz="2800" b="1" dirty="0">
                <a:solidFill>
                  <a:schemeClr val="bg1"/>
                </a:solidFill>
                <a:latin typeface="Khmer OS Siemreap" panose="02000500000000020004" pitchFamily="2" charset="0"/>
                <a:cs typeface="Khmer OS Siemreap" panose="02000500000000020004" pitchFamily="2" charset="0"/>
              </a:rPr>
              <a:t>(Richard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0404"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4700"/>
              </a:lnSpc>
              <a:spcBef>
                <a:spcPts val="2400"/>
              </a:spcBef>
              <a:spcAft>
                <a:spcPts val="600"/>
              </a:spcAft>
              <a:buFontTx/>
              <a:buNone/>
            </a:pP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ជំនឿ គឺជាការដោះសាដ៏ឆ្នើមមួយ ដែល យកតែរួចខ្លួន ដើម្បីគេចចេញពីតម្រូវការក្នុងគិត និង​ការវាយតម្លៃលើភស្តុតាង។ សេចក្តីជំនឿគឺជាការជឿ សូម្បីតែខ្វះនូវ  ភស្តុតាងអ្វីក៏ដោយ ... សេចក្តីជំនឿ ការរស់នៅដោយជឿ ដែលមិនផ្អែកទៅលើ   ភស្តុតាង</a:t>
            </a:r>
            <a:r>
              <a:rPr lang="en-US" altLang="ja-JP" sz="3200" b="1" dirty="0">
                <a:solidFill>
                  <a:schemeClr val="bg1"/>
                </a:solidFill>
                <a:latin typeface="Khmer OS Siemreap" panose="02000500000000020004" pitchFamily="2" charset="0"/>
                <a:cs typeface="Khmer OS Siemreap" panose="02000500000000020004" pitchFamily="2" charset="0"/>
              </a:rPr>
              <a:t>, </a:t>
            </a:r>
            <a:r>
              <a:rPr lang="km-KH" altLang="ja-JP" sz="3200" b="1" dirty="0">
                <a:solidFill>
                  <a:schemeClr val="bg1"/>
                </a:solidFill>
                <a:latin typeface="Khmer OS Siemreap" panose="02000500000000020004" pitchFamily="2" charset="0"/>
                <a:cs typeface="Khmer OS Siemreap" panose="02000500000000020004" pitchFamily="2" charset="0"/>
              </a:rPr>
              <a:t>គឺជា គោលចំបងដ៏សំខាន់នៃសាសនានីមួយៗ</a:t>
            </a:r>
            <a:r>
              <a:rPr lang="en-US" altLang="ja-JP" sz="3200" b="1"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238259" y="5181600"/>
            <a:ext cx="289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m-KH" altLang="en-US" sz="3200" b="1" dirty="0">
                <a:solidFill>
                  <a:schemeClr val="bg1"/>
                </a:solidFill>
                <a:latin typeface="Khmer OS Siemreap" panose="02000500000000020004" pitchFamily="2" charset="0"/>
                <a:cs typeface="Khmer OS Siemreap" panose="02000500000000020004" pitchFamily="2" charset="0"/>
              </a:rPr>
              <a:t>លទ្ធិបដិសេធព្រះ</a:t>
            </a:r>
          </a:p>
          <a:p>
            <a:pPr algn="ctr" eaLnBrk="1" hangingPunct="1">
              <a:spcBef>
                <a:spcPct val="20000"/>
              </a:spcBef>
            </a:pPr>
            <a:r>
              <a:rPr lang="en-US" sz="3200" b="1" dirty="0">
                <a:solidFill>
                  <a:schemeClr val="bg1"/>
                </a:solidFill>
              </a:rPr>
              <a:t>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លទ្ធិការបង្កើត</a:t>
            </a:r>
            <a:r>
              <a:rPr lang="en-US" altLang="en-US" sz="3200" b="1" dirty="0">
                <a:solidFill>
                  <a:schemeClr val="bg1"/>
                </a:solidFill>
                <a:latin typeface="Khmer OS Siemreap" panose="02000500000000020004" pitchFamily="2" charset="0"/>
                <a:cs typeface="Khmer OS Siemreap" panose="02000500000000020004" pitchFamily="2" charset="0"/>
              </a:rPr>
              <a:t> (Henry Morris)</a:t>
            </a:r>
          </a:p>
        </p:txBody>
      </p:sp>
      <p:sp>
        <p:nvSpPr>
          <p:cNvPr id="232452" name="Rectangle 5"/>
          <p:cNvSpPr>
            <a:spLocks noChangeArrowheads="1"/>
          </p:cNvSpPr>
          <p:nvPr/>
        </p:nvSpPr>
        <p:spPr bwMode="auto">
          <a:xfrm>
            <a:off x="0" y="46863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407177" y="1638300"/>
            <a:ext cx="6096000" cy="510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4000"/>
              </a:lnSpc>
              <a:buFontTx/>
              <a:buNone/>
            </a:pP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ពាក្យកុហករបស់ ការវិវត្តន៍ជ្រាបចូល និង​គ្របដណ្តប់លើគំនិតទំនើប នៅក្នុងគ្រប់វិស័យ...</a:t>
            </a:r>
            <a:r>
              <a:rPr lang="en-US" altLang="ja-JP" sz="3200" b="1" dirty="0">
                <a:solidFill>
                  <a:schemeClr val="bg1"/>
                </a:solidFill>
                <a:latin typeface="Khmer OS Siemreap" panose="02000500000000020004" pitchFamily="2" charset="0"/>
                <a:cs typeface="Khmer OS Siemreap" panose="02000500000000020004" pitchFamily="2" charset="0"/>
              </a:rPr>
              <a:t> [</a:t>
            </a:r>
            <a:r>
              <a:rPr lang="km-KH" altLang="ja-JP" sz="3200" b="1" dirty="0">
                <a:solidFill>
                  <a:schemeClr val="bg1"/>
                </a:solidFill>
                <a:latin typeface="Khmer OS Siemreap" panose="02000500000000020004" pitchFamily="2" charset="0"/>
                <a:cs typeface="Khmer OS Siemreap" panose="02000500000000020004" pitchFamily="2" charset="0"/>
              </a:rPr>
              <a:t>វា</a:t>
            </a: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គឺជា ការទទួលខុសត្រូវជាទូទៅចំពោះ... បំណែកតូចៗដែលបានបង្កើនល្បឿននៅគ្រប់ទីកន្លែង... នៅពេល​វិទ្យាសាស្រ្ត និង​ព្រះគម្ពីរ ខុសពីគ្នា វិទ្យាសាស្ត្របានបកស្រាយខុសនូវទន្និន័យរបស់វា។</a:t>
            </a:r>
            <a:endParaRPr lang="en-US" altLang="ja-JP" sz="3200" b="1" dirty="0">
              <a:solidFill>
                <a:schemeClr val="bg1"/>
              </a:solidFill>
              <a:latin typeface="Khmer OS Siemreap" panose="02000500000000020004" pitchFamily="2" charset="0"/>
              <a:cs typeface="Khmer OS Siemreap" panose="02000500000000020004" pitchFamily="2" charset="0"/>
            </a:endParaRPr>
          </a:p>
          <a:p>
            <a:pPr eaLnBrk="1" hangingPunct="1">
              <a:buFontTx/>
              <a:buNone/>
            </a:pPr>
            <a:endParaRPr lang="en-US" altLang="ja-JP" sz="32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4498" name="Rectangle 3"/>
          <p:cNvSpPr>
            <a:spLocks noChangeArrowheads="1"/>
          </p:cNvSpPr>
          <p:nvPr/>
        </p:nvSpPr>
        <p:spPr bwMode="auto">
          <a:xfrm>
            <a:off x="152400" y="5181600"/>
            <a:ext cx="289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លទ្ធិបដិសេធព្រះ </a:t>
            </a:r>
            <a:r>
              <a:rPr lang="en-US" altLang="en-US" sz="2800" b="1" dirty="0">
                <a:solidFill>
                  <a:schemeClr val="bg1"/>
                </a:solidFill>
                <a:latin typeface="Khmer OS Siemreap" panose="02000500000000020004" pitchFamily="2" charset="0"/>
                <a:cs typeface="Khmer OS Siemreap" panose="02000500000000020004" pitchFamily="2" charset="0"/>
              </a:rPr>
              <a:t>(Richard Dawkins)</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លទ្ធិការបង្កើត</a:t>
            </a:r>
            <a:r>
              <a:rPr lang="en-US" altLang="en-US" sz="3200" b="1" dirty="0">
                <a:solidFill>
                  <a:schemeClr val="bg1"/>
                </a:solidFill>
                <a:latin typeface="Khmer OS Siemreap" panose="02000500000000020004" pitchFamily="2" charset="0"/>
                <a:cs typeface="Khmer OS Siemreap" panose="02000500000000020004" pitchFamily="2" charset="0"/>
              </a:rPr>
              <a:t> (Henry Morris)</a:t>
            </a:r>
          </a:p>
        </p:txBody>
      </p:sp>
      <p:sp>
        <p:nvSpPr>
          <p:cNvPr id="21509" name="Rectangle 5"/>
          <p:cNvSpPr>
            <a:spLocks noChangeArrowheads="1"/>
          </p:cNvSpPr>
          <p:nvPr/>
        </p:nvSpPr>
        <p:spPr bwMode="auto">
          <a:xfrm>
            <a:off x="3203848" y="5181600"/>
            <a:ext cx="295232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km-KH" altLang="en-US" sz="2800" b="1" dirty="0">
                <a:solidFill>
                  <a:schemeClr val="bg1"/>
                </a:solidFill>
                <a:latin typeface="Khmer OS Siemreap" panose="02000500000000020004" pitchFamily="2" charset="0"/>
                <a:cs typeface="Khmer OS Siemreap" panose="02000500000000020004" pitchFamily="2" charset="0"/>
              </a:rPr>
              <a:t>ជីវិតសាស្ត្រ ព្រះបន្ទូល </a:t>
            </a:r>
            <a:r>
              <a:rPr lang="en-US" altLang="en-US" sz="2800" b="1" dirty="0" err="1">
                <a:solidFill>
                  <a:schemeClr val="bg1"/>
                </a:solidFill>
                <a:latin typeface="Khmer OS Siemreap" panose="02000500000000020004" pitchFamily="2" charset="0"/>
                <a:cs typeface="Khmer OS Siemreap" panose="02000500000000020004" pitchFamily="2" charset="0"/>
              </a:rPr>
              <a:t>BioLogos</a:t>
            </a:r>
            <a:r>
              <a:rPr lang="en-US" altLang="en-US" sz="2800" b="1" dirty="0">
                <a:solidFill>
                  <a:schemeClr val="bg1"/>
                </a:solidFill>
                <a:latin typeface="Khmer OS Siemreap" panose="02000500000000020004" pitchFamily="2" charset="0"/>
                <a:cs typeface="Khmer OS Siemreap" panose="02000500000000020004" pitchFamily="2" charset="0"/>
              </a:rPr>
              <a:t> </a:t>
            </a:r>
            <a:endParaRPr lang="km-KH" altLang="en-US" sz="2800" b="1" dirty="0">
              <a:solidFill>
                <a:schemeClr val="bg1"/>
              </a:solidFill>
              <a:latin typeface="Khmer OS Siemreap" panose="02000500000000020004" pitchFamily="2" charset="0"/>
              <a:cs typeface="Khmer OS Siemreap" panose="02000500000000020004" pitchFamily="2" charset="0"/>
            </a:endParaRPr>
          </a:p>
          <a:p>
            <a:pPr algn="ctr" eaLnBrk="1" hangingPunct="1"/>
            <a:r>
              <a:rPr lang="en-US" altLang="en-US" sz="2800" b="1" dirty="0">
                <a:solidFill>
                  <a:schemeClr val="bg1"/>
                </a:solidFill>
                <a:latin typeface="Khmer OS Siemreap" panose="02000500000000020004" pitchFamily="2" charset="0"/>
                <a:cs typeface="Khmer OS Siemreap" panose="02000500000000020004" pitchFamily="2" charset="0"/>
              </a:rPr>
              <a:t>(Francis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2" name="Picture 7"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
        <p:nvSpPr>
          <p:cNvPr id="7"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នៅសន្និបាតសាកលលើកទី ៧៥</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ផ្ទាល់ នៅខែ មិថុនា ២០០៦ ក្រុមជំនុំ គ្រីស្ទសាសនា បានឆ្លង</a:t>
            </a:r>
            <a:r>
              <a:rPr lang="km-KH" altLang="en-US" sz="2800" b="1" u="sng" dirty="0">
                <a:solidFill>
                  <a:srgbClr val="FFFF00"/>
                </a:solidFill>
                <a:latin typeface="Khmer OS Siemreap" panose="02000500000000020004" pitchFamily="2" charset="0"/>
                <a:cs typeface="Khmer OS Siemreap" panose="02000500000000020004" pitchFamily="2" charset="0"/>
              </a:rPr>
              <a:t>សេចក្តីសម្រេច</a:t>
            </a:r>
            <a:r>
              <a:rPr lang="km-KH" altLang="en-US" sz="2800" b="1" dirty="0">
                <a:solidFill>
                  <a:srgbClr val="FFFF00"/>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គ្រាំទ្រក្នុងការដាក់ឲ្យបង្រៀនអំពី​ការវិវត្តន៍ នៅក្នុងសាលារៀន។ សេចក្តីសម្រេច  បានដាក់ចំណងជើងថា​ </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ការបញ្ជាក់ការបង្កើត និង ការវិវត្តន៍</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បានប្រកាសថា </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ការវវត្តន៍ ជាការស្រុះស្រួល (យបល់ព្រមប) ទាំងស្រុង ជាមួយនឹង ភាពត្រឹមត្រូវពិតប្រាកដមួយ និង​ជំនឿដ៏រស់នៃគ្រីស្ទបរិស័ទ</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8" name="Rectangle 2"/>
          <p:cNvSpPr txBox="1">
            <a:spLocks noChangeArrowheads="1"/>
          </p:cNvSpPr>
          <p:nvPr/>
        </p:nvSpPr>
        <p:spPr bwMode="auto">
          <a:xfrm>
            <a:off x="0" y="1600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u="sng" kern="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kern="0">
                <a:solidFill>
                  <a:schemeClr val="bg1"/>
                </a:solidFill>
                <a:latin typeface="Khmer OS Siemreap" panose="02000500000000020004" pitchFamily="2" charset="0"/>
                <a:cs typeface="Khmer OS Siemreap" panose="02000500000000020004" pitchFamily="2" charset="0"/>
              </a:rPr>
            </a:br>
            <a:r>
              <a:rPr lang="km-KH" altLang="en-US" sz="3600" b="1" u="sng" kern="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kern="0">
                <a:solidFill>
                  <a:schemeClr val="bg1"/>
                </a:solidFill>
                <a:latin typeface="Khmer OS Siemreap" panose="02000500000000020004" pitchFamily="2" charset="0"/>
                <a:cs typeface="Khmer OS Siemreap" panose="02000500000000020004" pitchFamily="2" charset="0"/>
              </a:rPr>
              <a:t>​​​​​​​​​​​​​​​​​​​​​​​​​​​​​​​​​​​​​​​​​​​​​​​​​​​​​​​​​​​​​​​​​​​​​​​​​​​​​​​​​​​​​​​​​​​​​​​​​​​​​​​​​​​​​​​​​​​​​​​​​​​​​​​​​​​​​​​​​​​​​</a:t>
            </a:r>
            <a:endParaRPr lang="en-US" altLang="en-US" b="1"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684213" y="3068638"/>
            <a:ext cx="79946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b="1" dirty="0">
                <a:solidFill>
                  <a:schemeClr val="bg1"/>
                </a:solidFill>
                <a:latin typeface="Khmer OS Siemreap" panose="02000500000000020004" pitchFamily="2" charset="0"/>
                <a:cs typeface="Khmer OS Siemreap" panose="02000500000000020004" pitchFamily="2" charset="0"/>
              </a:rPr>
              <a:t>វាក៏លើកទឹកចិត្តផងដែរដល់សភានីតិកាល​ និ​ងក្រុមប្រឹក្សាអប់រំរបស់រដ្ឋដើម្បី </a:t>
            </a:r>
            <a:r>
              <a:rPr lang="en-US" altLang="en-US" b="1" dirty="0">
                <a:solidFill>
                  <a:schemeClr val="bg1"/>
                </a:solidFill>
                <a:latin typeface="Khmer OS Siemreap" panose="02000500000000020004" pitchFamily="2" charset="0"/>
                <a:cs typeface="Khmer OS Siemreap" panose="02000500000000020004" pitchFamily="2" charset="0"/>
              </a:rPr>
              <a:t>«</a:t>
            </a:r>
            <a:r>
              <a:rPr lang="km-KH" altLang="en-US" b="1" dirty="0">
                <a:solidFill>
                  <a:schemeClr val="bg1"/>
                </a:solidFill>
                <a:latin typeface="Khmer OS Siemreap" panose="02000500000000020004" pitchFamily="2" charset="0"/>
                <a:cs typeface="Khmer OS Siemreap" panose="02000500000000020004" pitchFamily="2" charset="0"/>
              </a:rPr>
              <a:t>បង្កើតស្តង់ដារសម្រាប់ការអប់រំវិទ្យាសាស្រ្ត​ ដោយផ្អែកលើចំណេះដឹងខាងវិទ្យាសាស្រ្តដ៏ល្អបំផុត ដែលត្រូវបានទទួលយកដោយមតិឯកភាពរបស់សហគមន៍វិទ្យាសាស្រ្ត</a:t>
            </a:r>
            <a:r>
              <a:rPr lang="en-US" altLang="en-US" b="1" dirty="0">
                <a:solidFill>
                  <a:schemeClr val="bg1"/>
                </a:solidFill>
                <a:latin typeface="Khmer OS Siemreap" panose="02000500000000020004" pitchFamily="2" charset="0"/>
                <a:cs typeface="Khmer OS Siemreap" panose="02000500000000020004" pitchFamily="2" charset="0"/>
              </a:rPr>
              <a:t>»</a:t>
            </a:r>
            <a:r>
              <a:rPr lang="km-KH" altLang="en-US"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13" name="Rectangle 2"/>
          <p:cNvSpPr>
            <a:spLocks noGrp="1" noChangeArrowheads="1"/>
          </p:cNvSpPr>
          <p:nvPr>
            <p:ph type="ctrTitle"/>
          </p:nvPr>
        </p:nvSpPr>
        <p:spPr>
          <a:xfrm>
            <a:off x="0" y="1600200"/>
            <a:ext cx="8991600" cy="1143000"/>
          </a:xfrm>
        </p:spPr>
        <p:txBody>
          <a:bodyPr/>
          <a:lstStyle/>
          <a:p>
            <a:pPr eaLnBrk="1" hangingPunct="1"/>
            <a:r>
              <a:rPr lang="km-KH" altLang="en-US" sz="3600" b="1" u="sng" dirty="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dirty="0">
                <a:solidFill>
                  <a:schemeClr val="bg1"/>
                </a:solidFill>
                <a:latin typeface="Khmer OS Siemreap" panose="02000500000000020004" pitchFamily="2" charset="0"/>
                <a:cs typeface="Khmer OS Siemreap" panose="02000500000000020004" pitchFamily="2" charset="0"/>
              </a:rPr>
            </a:br>
            <a:r>
              <a:rPr lang="km-KH" altLang="en-US" sz="3600" b="1" u="sng" dirty="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6" name="Rectangle 2">
            <a:extLst>
              <a:ext uri="{FF2B5EF4-FFF2-40B4-BE49-F238E27FC236}">
                <a16:creationId xmlns:a16="http://schemas.microsoft.com/office/drawing/2014/main" id="{B4CC1237-75B1-F249-8622-46372B48426D}"/>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1600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u="sng" kern="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kern="0">
                <a:solidFill>
                  <a:schemeClr val="bg1"/>
                </a:solidFill>
                <a:latin typeface="Khmer OS Siemreap" panose="02000500000000020004" pitchFamily="2" charset="0"/>
                <a:cs typeface="Khmer OS Siemreap" panose="02000500000000020004" pitchFamily="2" charset="0"/>
              </a:rPr>
            </a:br>
            <a:r>
              <a:rPr lang="km-KH" altLang="en-US" sz="3600" b="1" u="sng" kern="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kern="0">
                <a:solidFill>
                  <a:schemeClr val="bg1"/>
                </a:solidFill>
                <a:latin typeface="Khmer OS Siemreap" panose="02000500000000020004" pitchFamily="2" charset="0"/>
                <a:cs typeface="Khmer OS Siemreap" panose="02000500000000020004" pitchFamily="2" charset="0"/>
              </a:rPr>
              <a:t>​​​​​​​​​​​​​​​​​​​​​​​​​​​​​​​​​​​​​​​​​​​​​​​​​​​​​​​​​​​​​​​​​​​​​​​​​​​​​​​​​​​​​​​​​​​​​​​​​​​​​​​​​​​​​​​​​​​​​​​​​​​​​​​​​​​​​​​​​​​​​</a:t>
            </a:r>
            <a:endParaRPr lang="en-US" altLang="en-US" b="1" kern="0" dirty="0">
              <a:solidFill>
                <a:schemeClr val="bg1"/>
              </a:solidFill>
              <a:latin typeface="Khmer OS Siemreap" panose="02000500000000020004" pitchFamily="2" charset="0"/>
              <a:cs typeface="Khmer OS Siemreap" panose="02000500000000020004" pitchFamily="2" charset="0"/>
            </a:endParaRPr>
          </a:p>
        </p:txBody>
      </p:sp>
      <p:sp>
        <p:nvSpPr>
          <p:cNvPr id="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ts val="4600"/>
              </a:lnSpc>
              <a:spcBef>
                <a:spcPts val="120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ក៏មានកើតឡើងនូវមហាសន្និបាតផងដែរ គឺការបោះឆ្នោតអំពី អធិបតី</a:t>
            </a:r>
            <a:r>
              <a:rPr lang="en-US" altLang="en-US" b="1" dirty="0">
                <a:solidFill>
                  <a:schemeClr val="bg1"/>
                </a:solidFill>
                <a:latin typeface="Khmer OS Siemreap" panose="02000500000000020004" pitchFamily="2" charset="0"/>
                <a:cs typeface="Khmer OS Siemreap" panose="02000500000000020004" pitchFamily="2" charset="0"/>
              </a:rPr>
              <a:t>Bishop</a:t>
            </a:r>
            <a:r>
              <a:rPr lang="km-KH" altLang="en-US" b="1" dirty="0">
                <a:solidFill>
                  <a:schemeClr val="bg1"/>
                </a:solidFill>
                <a:latin typeface="Khmer OS Siemreap" panose="02000500000000020004" pitchFamily="2" charset="0"/>
                <a:cs typeface="Khmer OS Siemreap" panose="02000500000000020004" pitchFamily="2" charset="0"/>
              </a:rPr>
              <a:t> ថ្មី គឺលោក</a:t>
            </a:r>
            <a:r>
              <a:rPr lang="en-US" altLang="en-US" b="1" dirty="0">
                <a:solidFill>
                  <a:schemeClr val="bg1"/>
                </a:solidFill>
                <a:latin typeface="Khmer OS Siemreap" panose="02000500000000020004" pitchFamily="2" charset="0"/>
                <a:cs typeface="Khmer OS Siemreap" panose="02000500000000020004" pitchFamily="2" charset="0"/>
              </a:rPr>
              <a:t> Katharine </a:t>
            </a:r>
            <a:r>
              <a:rPr lang="en-US" altLang="en-US" b="1" dirty="0" err="1">
                <a:solidFill>
                  <a:schemeClr val="bg1"/>
                </a:solidFill>
                <a:latin typeface="Khmer OS Siemreap" panose="02000500000000020004" pitchFamily="2" charset="0"/>
                <a:cs typeface="Khmer OS Siemreap" panose="02000500000000020004" pitchFamily="2" charset="0"/>
              </a:rPr>
              <a:t>Jefferts</a:t>
            </a:r>
            <a:r>
              <a:rPr lang="en-US" altLang="en-US" b="1" dirty="0">
                <a:solidFill>
                  <a:schemeClr val="bg1"/>
                </a:solidFill>
                <a:latin typeface="Khmer OS Siemreap" panose="02000500000000020004" pitchFamily="2" charset="0"/>
                <a:cs typeface="Khmer OS Siemreap" panose="02000500000000020004" pitchFamily="2" charset="0"/>
              </a:rPr>
              <a:t> </a:t>
            </a:r>
            <a:r>
              <a:rPr lang="en-US" altLang="en-US" b="1" dirty="0" err="1">
                <a:solidFill>
                  <a:schemeClr val="bg1"/>
                </a:solidFill>
                <a:latin typeface="Khmer OS Siemreap" panose="02000500000000020004" pitchFamily="2" charset="0"/>
                <a:cs typeface="Khmer OS Siemreap" panose="02000500000000020004" pitchFamily="2" charset="0"/>
              </a:rPr>
              <a:t>Schori</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b="1" dirty="0">
                <a:solidFill>
                  <a:schemeClr val="bg1"/>
                </a:solidFill>
                <a:latin typeface="Khmer OS Siemreap" panose="02000500000000020004" pitchFamily="2" charset="0"/>
                <a:cs typeface="Khmer OS Siemreap" panose="02000500000000020004" pitchFamily="2" charset="0"/>
              </a:rPr>
              <a:t>ដែលក៏ជាស្ត្រីទីមួយដែលបានជាប់ឆ្នោតជាអតិតជំនាញមហាសមុទ្រដែលមានប្រវត្តិវិវត្តន៍ដ៏រឹងមាំ</a:t>
            </a:r>
            <a:r>
              <a:rPr lang="en-US" altLang="en-US"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6" name="Rectangle 2">
            <a:extLst>
              <a:ext uri="{FF2B5EF4-FFF2-40B4-BE49-F238E27FC236}">
                <a16:creationId xmlns:a16="http://schemas.microsoft.com/office/drawing/2014/main" id="{19068C89-86C3-FB45-9235-C53B4BF973C9}"/>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b="1" dirty="0" err="1">
                <a:solidFill>
                  <a:schemeClr val="bg1"/>
                </a:solidFill>
                <a:latin typeface="Khmer OS Siemreap" panose="02000500000000020004" pitchFamily="2" charset="0"/>
                <a:cs typeface="Khmer OS Siemreap" panose="02000500000000020004" pitchFamily="2" charset="0"/>
              </a:rPr>
              <a:t>Schori</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បានមានប្រសាសន៍ថា...</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ការវិវត្តន៍យ៉ាងជាក់លាក់បំផុតនោះគួរតែត្រូវបានបង្រៀននៅក្នុងសាលារៀន។ វាជាការសន្និដ្ឋានយ៉ាងល្អមួយ និង​ជាគំរូល្អបំផុតដែលសមស្របទៅនឹងទិន្នន័យដែលអាចរកបាន។ ការបង្កបង្កើតមិនអាចធ្វើឲ្យមានការទាមទារនោះទេ។ ខ្ញុំជឿលើគោលជំនឿ។ ពួកគេនិយាយថា ព្រះបានបង្កើតពិភពលោក ប៉ុន្តែពួកគេមិនបាននិយាយពីរបៀបបង្កើតនោះយ៉ាងម៉េចនោះឡើង</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9"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buFontTx/>
              <a:buNone/>
            </a:pPr>
            <a:r>
              <a:rPr lang="en-US" altLang="en-US" sz="2400" b="1" dirty="0">
                <a:solidFill>
                  <a:schemeClr val="bg1"/>
                </a:solidFill>
                <a:latin typeface="Khmer OS Siemreap" panose="02000500000000020004" pitchFamily="2" charset="0"/>
                <a:cs typeface="Khmer OS Siemreap" panose="02000500000000020004" pitchFamily="2" charset="0"/>
              </a:rPr>
              <a:t>28 </a:t>
            </a:r>
            <a:r>
              <a:rPr lang="km-KH" altLang="en-US" sz="2400" b="1" dirty="0">
                <a:solidFill>
                  <a:schemeClr val="bg1"/>
                </a:solidFill>
                <a:latin typeface="Khmer OS Siemreap" panose="02000500000000020004" pitchFamily="2" charset="0"/>
                <a:cs typeface="Khmer OS Siemreap" panose="02000500000000020004" pitchFamily="2" charset="0"/>
              </a:rPr>
              <a:t>មិថុនា</a:t>
            </a:r>
            <a:r>
              <a:rPr lang="en-US" altLang="en-US" sz="2400" b="1" dirty="0">
                <a:solidFill>
                  <a:schemeClr val="bg1"/>
                </a:solidFill>
                <a:latin typeface="Khmer OS Siemreap" panose="02000500000000020004" pitchFamily="2" charset="0"/>
                <a:cs typeface="Khmer OS Siemreap" panose="02000500000000020004" pitchFamily="2" charset="0"/>
              </a:rPr>
              <a:t> 2006 </a:t>
            </a:r>
            <a:r>
              <a:rPr lang="en-US" altLang="en-US" sz="2400" b="1" i="1" dirty="0">
                <a:solidFill>
                  <a:schemeClr val="bg1"/>
                </a:solidFill>
                <a:latin typeface="Khmer OS Siemreap" panose="02000500000000020004" pitchFamily="2" charset="0"/>
                <a:cs typeface="Khmer OS Siemreap" panose="02000500000000020004" pitchFamily="2" charset="0"/>
              </a:rPr>
              <a:t>New York Times</a:t>
            </a:r>
            <a:endParaRPr lang="en-US" altLang="en-US" sz="2400" dirty="0">
              <a:latin typeface="Khmer OS Siemreap" panose="02000500000000020004" pitchFamily="2" charset="0"/>
              <a:cs typeface="Khmer OS Siemreap" panose="02000500000000020004" pitchFamily="2" charset="0"/>
            </a:endParaRPr>
          </a:p>
        </p:txBody>
      </p:sp>
      <p:sp>
        <p:nvSpPr>
          <p:cNvPr id="10" name="Rectangle 2"/>
          <p:cNvSpPr>
            <a:spLocks noGrp="1" noChangeArrowheads="1"/>
          </p:cNvSpPr>
          <p:nvPr>
            <p:ph type="ctrTitle"/>
          </p:nvPr>
        </p:nvSpPr>
        <p:spPr>
          <a:xfrm>
            <a:off x="0" y="1600200"/>
            <a:ext cx="8991600" cy="1143000"/>
          </a:xfrm>
        </p:spPr>
        <p:txBody>
          <a:bodyPr/>
          <a:lstStyle/>
          <a:p>
            <a:pPr eaLnBrk="1" hangingPunct="1"/>
            <a:r>
              <a:rPr lang="km-KH" altLang="en-US" sz="3600" b="1" u="sng" dirty="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dirty="0">
                <a:solidFill>
                  <a:schemeClr val="bg1"/>
                </a:solidFill>
                <a:latin typeface="Khmer OS Siemreap" panose="02000500000000020004" pitchFamily="2" charset="0"/>
                <a:cs typeface="Khmer OS Siemreap" panose="02000500000000020004" pitchFamily="2" charset="0"/>
              </a:rPr>
            </a:br>
            <a:r>
              <a:rPr lang="km-KH" altLang="en-US" sz="3600" b="1" u="sng" dirty="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7" name="Rectangle 2">
            <a:extLst>
              <a:ext uri="{FF2B5EF4-FFF2-40B4-BE49-F238E27FC236}">
                <a16:creationId xmlns:a16="http://schemas.microsoft.com/office/drawing/2014/main" id="{4E8D4462-D4A1-8742-BF61-CFA12145CEDB}"/>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1905000" y="457200"/>
            <a:ext cx="7239000" cy="990600"/>
          </a:xfrm>
        </p:spPr>
        <p:txBody>
          <a:bodyPr/>
          <a:lstStyle/>
          <a:p>
            <a:pPr eaLnBrk="1" hangingPunct="1"/>
            <a:r>
              <a:rPr lang="km-KH" altLang="en-US" sz="3200" b="1" i="1" dirty="0">
                <a:solidFill>
                  <a:schemeClr val="bg1"/>
                </a:solidFill>
                <a:latin typeface="Khmer OS Siemreap" panose="02000500000000020004" pitchFamily="2" charset="0"/>
                <a:cs typeface="Khmer OS Siemreap" panose="02000500000000020004" pitchFamily="2" charset="0"/>
              </a:rPr>
              <a:t>ការជ្រើរើស ដោយ លោក</a:t>
            </a:r>
            <a:r>
              <a:rPr lang="en-US" altLang="en-US" sz="3200" b="1" i="1" dirty="0">
                <a:solidFill>
                  <a:schemeClr val="bg1"/>
                </a:solidFill>
                <a:latin typeface="Khmer OS Siemreap" panose="02000500000000020004" pitchFamily="2" charset="0"/>
                <a:cs typeface="Khmer OS Siemreap" panose="02000500000000020004" pitchFamily="2" charset="0"/>
              </a:rPr>
              <a:t> Collins </a:t>
            </a:r>
            <a:r>
              <a:rPr lang="km-KH" altLang="en-US" sz="3200" b="1" i="1" dirty="0">
                <a:solidFill>
                  <a:schemeClr val="bg1"/>
                </a:solidFill>
                <a:latin typeface="Khmer OS Siemreap" panose="02000500000000020004" pitchFamily="2" charset="0"/>
                <a:cs typeface="Khmer OS Siemreap" panose="02000500000000020004" pitchFamily="2" charset="0"/>
              </a:rPr>
              <a:t>ពីជំនឿ លើ​វិទ្យាសាស្រ្ត</a:t>
            </a:r>
            <a:r>
              <a:rPr lang="en-US" altLang="en-US" sz="3200" b="1" i="1" dirty="0">
                <a:solidFill>
                  <a:schemeClr val="bg1"/>
                </a:solidFill>
                <a:latin typeface="Khmer OS Siemreap" panose="02000500000000020004" pitchFamily="2" charset="0"/>
                <a:cs typeface="Khmer OS Siemreap" panose="02000500000000020004" pitchFamily="2" charset="0"/>
              </a:rPr>
              <a:t> </a:t>
            </a:r>
            <a:r>
              <a:rPr lang="km-KH" altLang="en-US" sz="3200" b="1" i="1" dirty="0">
                <a:solidFill>
                  <a:schemeClr val="bg1"/>
                </a:solidFill>
                <a:latin typeface="Khmer OS Siemreap" panose="02000500000000020004" pitchFamily="2" charset="0"/>
                <a:cs typeface="Khmer OS Siemreap" panose="02000500000000020004" pitchFamily="2" charset="0"/>
              </a:rPr>
              <a:t>និង​ព្រះជាម្ចាស់</a:t>
            </a:r>
            <a:r>
              <a:rPr lang="en-US" altLang="en-US" sz="3200" b="1" i="1" dirty="0">
                <a:solidFill>
                  <a:schemeClr val="bg1"/>
                </a:solidFill>
                <a:latin typeface="Khmer OS Siemreap" panose="02000500000000020004" pitchFamily="2" charset="0"/>
                <a:cs typeface="Khmer OS Siemreap" panose="02000500000000020004" pitchFamily="2" charset="0"/>
              </a:rPr>
              <a:t> </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មិនជឿលើព្រះ និង មិននិយមជឿ</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នៅពេលដែលវិទ្យាសាស្រ្តឈ្នះជំនឿ</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ការបង្កបង្កើត</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នៅពេលជំនឿឈ្នះវិទ្យាសាស្រ្ត</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ចលនាបញ្ញវ័ន្ត (វៃឆ្លាត)</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នៅពេលវិទ្យាសាស្ត្រត្រូវការជំនួយពីព្រះ</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en-US" altLang="en-US" sz="2800" b="1" u="sng" dirty="0" err="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BioLogos</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វិទ្យាសាស្ត្រ និង​ជំនឿនៅក្នុងភាពចុះសម្រុងគ្នា</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0" y="457200"/>
            <a:ext cx="9144000" cy="838200"/>
          </a:xfrm>
          <a:solidFill>
            <a:schemeClr val="accent2"/>
          </a:solidFill>
        </p:spPr>
        <p:txBody>
          <a:bodyPr anchor="b"/>
          <a:lstStyle/>
          <a:p>
            <a:pPr eaLnBrk="1" hangingPunct="1"/>
            <a:r>
              <a:rPr lang="km-KH" altLang="en-US" sz="4000" b="1" dirty="0">
                <a:solidFill>
                  <a:schemeClr val="bg1"/>
                </a:solidFill>
                <a:latin typeface="Khmer OS Siemreap" panose="02000500000000020004" pitchFamily="2" charset="0"/>
                <a:cs typeface="Khmer OS Siemreap" panose="02000500000000020004" pitchFamily="2" charset="0"/>
              </a:rPr>
              <a:t>តើយើងត្រូវតែទទួលយកការវិវត្តន៍ឬ?</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8" name="Rectangle 3"/>
          <p:cNvSpPr>
            <a:spLocks noGrp="1" noChangeArrowheads="1"/>
          </p:cNvSpPr>
          <p:nvPr>
            <p:ph type="subTitle" idx="1"/>
          </p:nvPr>
        </p:nvSpPr>
        <p:spPr>
          <a:xfrm>
            <a:off x="3924300" y="1905000"/>
            <a:ext cx="4824413" cy="4953000"/>
          </a:xfrm>
        </p:spPr>
        <p:txBody>
          <a:bodyPr/>
          <a:lstStyle/>
          <a:p>
            <a:pPr marL="180975" indent="-180975" algn="l" eaLnBrk="1" hangingPunct="1"/>
            <a:r>
              <a:rPr lang="en-US" altLang="ja-JP" sz="3600" b="1" dirty="0">
                <a:solidFill>
                  <a:schemeClr val="bg1"/>
                </a:solidFill>
                <a:latin typeface="Khmer OS Siemreap" panose="02000500000000020004" pitchFamily="2" charset="0"/>
                <a:cs typeface="Khmer OS Siemreap" panose="02000500000000020004" pitchFamily="2" charset="0"/>
              </a:rPr>
              <a:t>«</a:t>
            </a:r>
            <a:r>
              <a:rPr lang="km-KH" altLang="ja-JP" sz="3600" b="1" dirty="0">
                <a:solidFill>
                  <a:schemeClr val="bg1"/>
                </a:solidFill>
                <a:latin typeface="Khmer OS Siemreap" panose="02000500000000020004" pitchFamily="2" charset="0"/>
                <a:cs typeface="Khmer OS Siemreap" panose="02000500000000020004" pitchFamily="2" charset="0"/>
              </a:rPr>
              <a:t>សព្វថ្ងៃនេះ គ្មានអ្នកជីវសាស្ត្រពិតប្រាក ដែលសង្ស័យ អំពីទឹ្រស្តី​ការវិវត្តន៍ ដើម្បីពន្យល់ពីភាពស្មុកស្មាញ និ​ងភាពសម្បូរបែបនៃជីវិតនោះឡើយ</a:t>
            </a:r>
            <a:r>
              <a:rPr lang="en-US" altLang="ja-JP" sz="3600" b="1" dirty="0">
                <a:solidFill>
                  <a:schemeClr val="bg1"/>
                </a:solidFill>
                <a:latin typeface="Khmer OS Siemreap" panose="02000500000000020004" pitchFamily="2" charset="0"/>
                <a:cs typeface="Khmer OS Siemreap" panose="02000500000000020004" pitchFamily="2" charset="0"/>
              </a:rPr>
              <a:t>»</a:t>
            </a:r>
            <a:r>
              <a:rPr lang="km-KH" altLang="ja-JP" sz="3600" b="1" dirty="0">
                <a:solidFill>
                  <a:schemeClr val="bg1"/>
                </a:solidFill>
                <a:latin typeface="Khmer OS Siemreap" panose="02000500000000020004" pitchFamily="2" charset="0"/>
                <a:cs typeface="Khmer OS Siemreap" panose="02000500000000020004" pitchFamily="2" charset="0"/>
              </a:rPr>
              <a:t>។</a:t>
            </a:r>
            <a:r>
              <a:rPr lang="en-US" altLang="ja-JP" sz="3600" b="1" dirty="0">
                <a:solidFill>
                  <a:schemeClr val="bg1"/>
                </a:solidFill>
                <a:latin typeface="Khmer OS Siemreap" panose="02000500000000020004" pitchFamily="2" charset="0"/>
                <a:cs typeface="Khmer OS Siemreap" panose="02000500000000020004" pitchFamily="2" charset="0"/>
              </a:rPr>
              <a:t> </a:t>
            </a:r>
            <a:br>
              <a:rPr lang="en-US" altLang="ja-JP" sz="3600" b="1" dirty="0">
                <a:solidFill>
                  <a:schemeClr val="bg1"/>
                </a:solidFill>
                <a:latin typeface="Khmer OS Siemreap" panose="02000500000000020004" pitchFamily="2" charset="0"/>
                <a:cs typeface="Khmer OS Siemreap" panose="02000500000000020004" pitchFamily="2" charset="0"/>
              </a:rPr>
            </a:br>
            <a:r>
              <a:rPr lang="en-US" altLang="ja-JP" sz="3600" b="1" dirty="0">
                <a:solidFill>
                  <a:schemeClr val="bg1"/>
                </a:solidFill>
                <a:latin typeface="Khmer OS Siemreap" panose="02000500000000020004" pitchFamily="2" charset="0"/>
                <a:cs typeface="Khmer OS Siemreap" panose="02000500000000020004" pitchFamily="2" charset="0"/>
              </a:rPr>
              <a:t>(Collins, 99)</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a:ln>
            <a:noFill/>
          </a:ln>
          <a:effectLst/>
        </p:spPr>
        <p:txBody>
          <a:bodyPr/>
          <a:lstStyle/>
          <a:p>
            <a:pPr algn="ctr" eaLnBrk="1" hangingPunct="1">
              <a:defRPr/>
            </a:pPr>
            <a:r>
              <a:rPr lang="km-KH" altLang="en-US" b="1" dirty="0">
                <a:effectLst>
                  <a:glow rad="139700">
                    <a:srgbClr val="000000"/>
                  </a:glow>
                </a:effectLst>
                <a:latin typeface="Khmer OS Battambang" panose="02000500000000020004" pitchFamily="2" charset="0"/>
                <a:cs typeface="Khmer OS Battambang" panose="02000500000000020004" pitchFamily="2" charset="0"/>
              </a:rPr>
              <a:t>សំណួរ​អំពី ប្រភពដើម</a:t>
            </a:r>
            <a:br>
              <a:rPr lang="km-KH" b="1" dirty="0">
                <a:effectLst>
                  <a:glow rad="139700">
                    <a:srgbClr val="000000"/>
                  </a:glow>
                </a:effectLst>
                <a:latin typeface="Khmer OS Battambang" panose="02000500000000020004" pitchFamily="2" charset="0"/>
                <a:ea typeface="ＭＳ Ｐゴシック" charset="0"/>
                <a:cs typeface="Khmer OS Battambang" panose="02000500000000020004" pitchFamily="2" charset="0"/>
              </a:rPr>
            </a:br>
            <a:r>
              <a:rPr lang="en-US" b="1" dirty="0">
                <a:effectLst>
                  <a:glow rad="139700">
                    <a:srgbClr val="000000"/>
                  </a:glow>
                </a:effectLst>
                <a:latin typeface="Khmer OS Battambang" panose="02000500000000020004" pitchFamily="2" charset="0"/>
                <a:ea typeface="ＭＳ Ｐゴシック" charset="0"/>
                <a:cs typeface="Khmer OS Battambang" panose="02000500000000020004" pitchFamily="2" charset="0"/>
              </a:rPr>
              <a:t>Questions About Origins</a:t>
            </a:r>
          </a:p>
        </p:txBody>
      </p:sp>
      <p:sp>
        <p:nvSpPr>
          <p:cNvPr id="51203" name="Rectangle 3"/>
          <p:cNvSpPr>
            <a:spLocks noGrp="1" noChangeArrowheads="1"/>
          </p:cNvSpPr>
          <p:nvPr>
            <p:ph type="body" idx="1"/>
          </p:nvPr>
        </p:nvSpPr>
        <p:spPr>
          <a:xfrm>
            <a:off x="179388" y="2276475"/>
            <a:ext cx="8964612" cy="3598863"/>
          </a:xfrm>
          <a:ln>
            <a:noFill/>
          </a:ln>
          <a:effectLst/>
        </p:spPr>
        <p:txBody>
          <a:bodyPr/>
          <a:lstStyle/>
          <a:p>
            <a:pPr eaLnBrk="1" hangingPunct="1">
              <a:defRPr/>
            </a:pPr>
            <a:endParaRPr lang="en-US" b="1" dirty="0">
              <a:effectLst>
                <a:glow rad="139700">
                  <a:srgbClr val="000000"/>
                </a:glow>
              </a:effectLst>
              <a:latin typeface="Arial"/>
              <a:ea typeface="ＭＳ Ｐゴシック" charset="0"/>
              <a:cs typeface="Arial"/>
            </a:endParaRPr>
          </a:p>
          <a:p>
            <a:pPr eaLnBrk="1" hangingPunct="1">
              <a:buFont typeface="Tahoma" charset="0"/>
              <a:buNone/>
              <a:defRPr/>
            </a:pPr>
            <a:endParaRPr lang="en-US" b="1" dirty="0">
              <a:effectLst>
                <a:glow rad="139700">
                  <a:srgbClr val="000000"/>
                </a:glow>
              </a:effectLst>
              <a:latin typeface="Arial"/>
              <a:ea typeface="ＭＳ Ｐゴシック" charset="0"/>
              <a:cs typeface="Arial"/>
            </a:endParaRP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តើសាកល​លោកបានមានឡើងនៅទីនេះបានយ៉ាងដូចម្តេច</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ដោយការបង្ករបង្កើត</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ឬក៏ ដោយ​ ការវិវត្តន៍</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ឬជា</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ការវិវត្តន៍នៃទេវនិយម</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តើលោកុប្បត្តិនិយាយអ្វី?</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buFont typeface="Tahoma" charset="0"/>
              <a:buNone/>
              <a:defRPr/>
            </a:pPr>
            <a:r>
              <a:rPr lang="en-US" b="1" dirty="0">
                <a:effectLst>
                  <a:glow rad="139700">
                    <a:srgbClr val="000000"/>
                  </a:glo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a:solidFill>
                  <a:srgbClr val="FFFFFF"/>
                </a:solidFill>
                <a:latin typeface="Arial"/>
                <a:cs typeface="Arial"/>
              </a:rPr>
              <a:t>187i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304800" y="1704975"/>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3600" b="1" u="sng">
                <a:solidFill>
                  <a:schemeClr val="bg1"/>
                </a:solidFill>
                <a:latin typeface="Khmer OS Siemreap" panose="02000500000000020004" pitchFamily="2" charset="0"/>
                <a:cs typeface="Khmer OS Siemreap" panose="02000500000000020004" pitchFamily="2" charset="0"/>
              </a:rPr>
              <a:t>ទេវនិយម</a:t>
            </a:r>
            <a:endParaRPr lang="en-US" altLang="en-US" sz="2800" b="1" i="1" u="sng">
              <a:solidFill>
                <a:schemeClr val="bg1"/>
              </a:solidFill>
              <a:latin typeface="Khmer OS Siemreap" panose="02000500000000020004" pitchFamily="2" charset="0"/>
              <a:cs typeface="Khmer OS Siemreap" panose="02000500000000020004" pitchFamily="2" charset="0"/>
            </a:endParaRPr>
          </a:p>
        </p:txBody>
      </p:sp>
      <p:sp>
        <p:nvSpPr>
          <p:cNvPr id="16" name="Text Box 4"/>
          <p:cNvSpPr txBox="1">
            <a:spLocks noChangeArrowheads="1"/>
          </p:cNvSpPr>
          <p:nvPr/>
        </p:nvSpPr>
        <p:spPr bwMode="auto">
          <a:xfrm>
            <a:off x="304800" y="27114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ការអស្ចារ្យ</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7" name="Text Box 5"/>
          <p:cNvSpPr txBox="1">
            <a:spLocks noChangeArrowheads="1"/>
          </p:cNvSpPr>
          <p:nvPr/>
        </p:nvSpPr>
        <p:spPr bwMode="auto">
          <a:xfrm>
            <a:off x="304800" y="3429000"/>
            <a:ext cx="384333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ព្រះយកព្រះ</a:t>
            </a:r>
          </a:p>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ទ័យទុកដាក់</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8" name="Text Box 6"/>
          <p:cNvSpPr txBox="1">
            <a:spLocks noChangeArrowheads="1"/>
          </p:cNvSpPr>
          <p:nvPr/>
        </p:nvSpPr>
        <p:spPr bwMode="auto">
          <a:xfrm>
            <a:off x="304800" y="46926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ការបង្កើត</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9" name="Text Box 7"/>
          <p:cNvSpPr txBox="1">
            <a:spLocks noChangeArrowheads="1"/>
          </p:cNvSpPr>
          <p:nvPr/>
        </p:nvSpPr>
        <p:spPr bwMode="auto">
          <a:xfrm>
            <a:off x="304800" y="56832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ច្បាប់សីលធម៌</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0" name="Rectangle 8"/>
          <p:cNvSpPr txBox="1">
            <a:spLocks noChangeArrowheads="1"/>
          </p:cNvSpPr>
          <p:nvPr/>
        </p:nvSpPr>
        <p:spPr bwMode="auto">
          <a:xfrm>
            <a:off x="0" y="44450"/>
            <a:ext cx="9144000" cy="792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r>
              <a:rPr lang="km-KH"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តើ ទ្រឹស្តីពីការវិត្តន៍និយម របស់</a:t>
            </a:r>
            <a:r>
              <a:rPr lang="en-US"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Collins </a:t>
            </a:r>
            <a:r>
              <a:rPr lang="km-KH"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យ៉ាងដូចម្តេច?</a:t>
            </a:r>
            <a:endParaRPr lang="en-US" altLang="en-US" sz="2800" b="1" i="1" kern="0"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
        <p:nvSpPr>
          <p:cNvPr id="21"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4000" b="1" u="sng">
                <a:solidFill>
                  <a:schemeClr val="bg1"/>
                </a:solidFill>
                <a:latin typeface="Khmer OS Siemreap" panose="02000500000000020004" pitchFamily="2" charset="0"/>
                <a:cs typeface="Khmer OS Siemreap" panose="02000500000000020004" pitchFamily="2" charset="0"/>
              </a:rPr>
              <a:t>ការវិវត្តន៍</a:t>
            </a:r>
            <a:endParaRPr lang="en-US" altLang="en-US" b="1" i="1" u="sng">
              <a:solidFill>
                <a:schemeClr val="bg1"/>
              </a:solidFill>
              <a:latin typeface="Khmer OS Siemreap" panose="02000500000000020004" pitchFamily="2" charset="0"/>
              <a:cs typeface="Khmer OS Siemreap" panose="02000500000000020004" pitchFamily="2" charset="0"/>
            </a:endParaRPr>
          </a:p>
        </p:txBody>
      </p:sp>
      <p:sp>
        <p:nvSpPr>
          <p:cNvPr id="22" name="Text Box 10"/>
          <p:cNvSpPr txBox="1">
            <a:spLocks noChangeArrowheads="1"/>
          </p:cNvSpPr>
          <p:nvPr/>
        </p:nvSpPr>
        <p:spPr bwMode="auto">
          <a:xfrm>
            <a:off x="3657600" y="2711450"/>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សម្លេងផ្ទុះមួយយ៉ាងខ្លាំង</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23" name="Text Box 11"/>
          <p:cNvSpPr txBox="1">
            <a:spLocks noChangeArrowheads="1"/>
          </p:cNvSpPr>
          <p:nvPr/>
        </p:nvSpPr>
        <p:spPr bwMode="auto">
          <a:xfrm>
            <a:off x="3657600" y="3702050"/>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ក្រោមកទៀត ទៅជាអាតូម</a:t>
            </a:r>
            <a:endParaRPr lang="en-US" altLang="en-US" sz="2400" b="1" i="1" dirty="0">
              <a:solidFill>
                <a:schemeClr val="bg1"/>
              </a:solidFill>
              <a:latin typeface="Khmer OS Siemreap" panose="02000500000000020004" pitchFamily="2" charset="0"/>
              <a:cs typeface="Khmer OS Siemreap" panose="02000500000000020004" pitchFamily="2" charset="0"/>
            </a:endParaRPr>
          </a:p>
        </p:txBody>
      </p:sp>
      <p:sp>
        <p:nvSpPr>
          <p:cNvPr id="24" name="Text Box 12"/>
          <p:cNvSpPr txBox="1">
            <a:spLocks noChangeArrowheads="1"/>
          </p:cNvSpPr>
          <p:nvPr/>
        </p:nvSpPr>
        <p:spPr bwMode="auto">
          <a:xfrm>
            <a:off x="3657600" y="4692650"/>
            <a:ext cx="556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ផែនដីមានអាយុ៤</a:t>
            </a:r>
            <a:r>
              <a:rPr lang="en-US" altLang="en-US" sz="2800" b="1">
                <a:solidFill>
                  <a:schemeClr val="bg1"/>
                </a:solidFill>
                <a:latin typeface="Khmer OS Siemreap" panose="02000500000000020004" pitchFamily="2" charset="0"/>
                <a:cs typeface="Khmer OS Siemreap" panose="02000500000000020004" pitchFamily="2" charset="0"/>
              </a:rPr>
              <a:t>.</a:t>
            </a:r>
            <a:r>
              <a:rPr lang="km-KH" altLang="en-US" sz="2800" b="1">
                <a:solidFill>
                  <a:schemeClr val="bg1"/>
                </a:solidFill>
                <a:latin typeface="Khmer OS Siemreap" panose="02000500000000020004" pitchFamily="2" charset="0"/>
                <a:cs typeface="Khmer OS Siemreap" panose="02000500000000020004" pitchFamily="2" charset="0"/>
              </a:rPr>
              <a:t>៥</a:t>
            </a:r>
            <a:r>
              <a:rPr lang="en-US" altLang="en-US" sz="2800" b="1">
                <a:solidFill>
                  <a:schemeClr val="bg1"/>
                </a:solidFill>
                <a:latin typeface="Khmer OS Siemreap" panose="02000500000000020004" pitchFamily="2" charset="0"/>
                <a:cs typeface="Khmer OS Siemreap" panose="02000500000000020004" pitchFamily="2" charset="0"/>
              </a:rPr>
              <a:t> </a:t>
            </a:r>
            <a:r>
              <a:rPr lang="km-KH" altLang="en-US" sz="2800" b="1">
                <a:solidFill>
                  <a:schemeClr val="bg1"/>
                </a:solidFill>
                <a:latin typeface="Khmer OS Siemreap" panose="02000500000000020004" pitchFamily="2" charset="0"/>
                <a:cs typeface="Khmer OS Siemreap" panose="02000500000000020004" pitchFamily="2" charset="0"/>
              </a:rPr>
              <a:t>រយកោដិឆ្នាំ</a:t>
            </a:r>
            <a:endParaRPr lang="en-US" altLang="en-US" sz="2000" b="1" i="1">
              <a:solidFill>
                <a:schemeClr val="bg1"/>
              </a:solidFill>
              <a:latin typeface="Khmer OS Siemreap" panose="02000500000000020004" pitchFamily="2" charset="0"/>
              <a:cs typeface="Khmer OS Siemreap" panose="02000500000000020004" pitchFamily="2" charset="0"/>
            </a:endParaRPr>
          </a:p>
        </p:txBody>
      </p:sp>
      <p:sp>
        <p:nvSpPr>
          <p:cNvPr id="25" name="Text Box 13"/>
          <p:cNvSpPr txBox="1">
            <a:spLocks noChangeArrowheads="1"/>
          </p:cNvSpPr>
          <p:nvPr/>
        </p:nvSpPr>
        <p:spPr bwMode="auto">
          <a:xfrm>
            <a:off x="3392488" y="5610225"/>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  កកទៅជា ដុំផ្កាយច្រើន</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26"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km-KH" altLang="en-US" sz="2400" b="1" i="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ជាធម្មតាយើងថា ទាំងពីរមានភាពខុសគ្នា ប៉ុន្តែគាត់ជឿទាំងពីរ</a:t>
            </a:r>
            <a:endParaRPr lang="en-US" altLang="en-US" sz="2400" b="1" i="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000" fill="hold"/>
                                        <p:tgtEl>
                                          <p:spTgt spid="25"/>
                                        </p:tgtEl>
                                        <p:attrNameLst>
                                          <p:attrName>ppt_w</p:attrName>
                                        </p:attrNameLst>
                                      </p:cBhvr>
                                      <p:tavLst>
                                        <p:tav tm="0">
                                          <p:val>
                                            <p:fltVal val="0"/>
                                          </p:val>
                                        </p:tav>
                                        <p:tav tm="100000">
                                          <p:val>
                                            <p:strVal val="#ppt_w"/>
                                          </p:val>
                                        </p:tav>
                                      </p:tavLst>
                                    </p:anim>
                                    <p:anim calcmode="lin" valueType="num">
                                      <p:cBhvr>
                                        <p:cTn id="64" dur="1000" fill="hold"/>
                                        <p:tgtEl>
                                          <p:spTgt spid="25"/>
                                        </p:tgtEl>
                                        <p:attrNameLst>
                                          <p:attrName>ppt_h</p:attrName>
                                        </p:attrNameLst>
                                      </p:cBhvr>
                                      <p:tavLst>
                                        <p:tav tm="0">
                                          <p:val>
                                            <p:fltVal val="0"/>
                                          </p:val>
                                        </p:tav>
                                        <p:tav tm="100000">
                                          <p:val>
                                            <p:strVal val="#ppt_h"/>
                                          </p:val>
                                        </p:tav>
                                      </p:tavLst>
                                    </p:anim>
                                    <p:anim calcmode="lin" valueType="num">
                                      <p:cBhvr>
                                        <p:cTn id="6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p:txBody>
          <a:bodyPr/>
          <a:lstStyle/>
          <a:p>
            <a:endParaRPr lang="en-US" dirty="0"/>
          </a:p>
        </p:txBody>
      </p:sp>
      <p:sp>
        <p:nvSpPr>
          <p:cNvPr id="9" name="Rectangle 3"/>
          <p:cNvSpPr txBox="1">
            <a:spLocks noChangeArrowheads="1"/>
          </p:cNvSpPr>
          <p:nvPr/>
        </p:nvSpPr>
        <p:spPr bwMode="auto">
          <a:xfrm>
            <a:off x="-100013" y="457200"/>
            <a:ext cx="9091613"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en-US" sz="3600" b="1" i="1" kern="0">
                <a:solidFill>
                  <a:schemeClr val="bg1"/>
                </a:solidFill>
                <a:latin typeface="Khmer OS Siemreap" panose="02000500000000020004" pitchFamily="2" charset="0"/>
                <a:cs typeface="Khmer OS Siemreap" panose="02000500000000020004" pitchFamily="2" charset="0"/>
              </a:rPr>
              <a:t>ហេតុផលរបស់គាត់ចំពោះ </a:t>
            </a:r>
            <a:r>
              <a:rPr lang="en-US" altLang="en-US" sz="3600" b="1" i="1" kern="0">
                <a:solidFill>
                  <a:schemeClr val="bg1"/>
                </a:solidFill>
                <a:latin typeface="Khmer OS Siemreap" panose="02000500000000020004" pitchFamily="2" charset="0"/>
                <a:cs typeface="Khmer OS Siemreap" panose="02000500000000020004" pitchFamily="2" charset="0"/>
              </a:rPr>
              <a:t> </a:t>
            </a:r>
            <a:r>
              <a:rPr lang="km-KH" altLang="en-US" sz="3600" b="1" i="1" kern="0">
                <a:solidFill>
                  <a:schemeClr val="bg1"/>
                </a:solidFill>
                <a:latin typeface="Khmer OS Siemreap" panose="02000500000000020004" pitchFamily="2" charset="0"/>
                <a:cs typeface="Khmer OS Siemreap" panose="02000500000000020004" pitchFamily="2" charset="0"/>
              </a:rPr>
              <a:t>សម្លេងទង្កិចយ៉ាងខ្លាំង</a:t>
            </a:r>
            <a:br>
              <a:rPr lang="km-KH" altLang="en-US" sz="3600" b="1" i="1" kern="0">
                <a:solidFill>
                  <a:schemeClr val="bg1"/>
                </a:solidFill>
                <a:latin typeface="Khmer OS Siemreap" panose="02000500000000020004" pitchFamily="2" charset="0"/>
                <a:cs typeface="Khmer OS Siemreap" panose="02000500000000020004" pitchFamily="2" charset="0"/>
              </a:rPr>
            </a:br>
            <a:r>
              <a:rPr lang="km-KH" altLang="en-US" sz="3600" b="1" i="1" kern="0">
                <a:solidFill>
                  <a:schemeClr val="bg1"/>
                </a:solidFill>
                <a:latin typeface="Khmer OS Siemreap" panose="02000500000000020004" pitchFamily="2" charset="0"/>
                <a:cs typeface="Khmer OS Siemreap" panose="02000500000000020004" pitchFamily="2" charset="0"/>
              </a:rPr>
              <a:t>(</a:t>
            </a:r>
            <a:r>
              <a:rPr lang="en-US" altLang="en-US" sz="3600" b="1" i="1" kern="0">
                <a:solidFill>
                  <a:schemeClr val="bg1"/>
                </a:solidFill>
                <a:latin typeface="Khmer OS Siemreap" panose="02000500000000020004" pitchFamily="2" charset="0"/>
                <a:cs typeface="Khmer OS Siemreap" panose="02000500000000020004" pitchFamily="2" charset="0"/>
              </a:rPr>
              <a:t>Big Bang</a:t>
            </a:r>
            <a:r>
              <a:rPr lang="km-KH" altLang="en-US" sz="3600" b="1" i="1" kern="0">
                <a:solidFill>
                  <a:schemeClr val="bg1"/>
                </a:solidFill>
                <a:latin typeface="Khmer OS Siemreap" panose="02000500000000020004" pitchFamily="2" charset="0"/>
                <a:cs typeface="Khmer OS Siemreap" panose="02000500000000020004" pitchFamily="2" charset="0"/>
              </a:rPr>
              <a:t>)</a:t>
            </a:r>
            <a:endParaRPr lang="en-US" altLang="en-US" sz="3600" kern="0" dirty="0">
              <a:solidFill>
                <a:schemeClr val="bg1"/>
              </a:solidFill>
              <a:latin typeface="Khmer OS Siemreap" panose="02000500000000020004" pitchFamily="2" charset="0"/>
              <a:cs typeface="Khmer OS Siemreap" panose="02000500000000020004" pitchFamily="2" charset="0"/>
            </a:endParaRPr>
          </a:p>
        </p:txBody>
      </p:sp>
      <p:sp>
        <p:nvSpPr>
          <p:cNvPr id="10" name="Rectangle 4"/>
          <p:cNvSpPr txBox="1">
            <a:spLocks noChangeArrowheads="1"/>
          </p:cNvSpPr>
          <p:nvPr/>
        </p:nvSpPr>
        <p:spPr bwMode="auto">
          <a:xfrm>
            <a:off x="190500" y="2933700"/>
            <a:ext cx="8801100" cy="350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lgn="r" eaLnBrk="1" hangingPunct="1">
              <a:defRPr/>
            </a:pPr>
            <a:r>
              <a:rPr lang="en-US" altLang="en-US" b="1" kern="0" dirty="0">
                <a:solidFill>
                  <a:schemeClr val="bg1"/>
                </a:solidFill>
                <a:latin typeface="Khmer OS Siemreap" panose="02000500000000020004" pitchFamily="2" charset="0"/>
                <a:cs typeface="Khmer OS Siemreap" panose="02000500000000020004" pitchFamily="2" charset="0"/>
              </a:rPr>
              <a:t>«</a:t>
            </a:r>
            <a:r>
              <a:rPr lang="km-KH" altLang="en-US" b="1" kern="0" dirty="0">
                <a:solidFill>
                  <a:schemeClr val="bg1"/>
                </a:solidFill>
                <a:latin typeface="Khmer OS Siemreap" panose="02000500000000020004" pitchFamily="2" charset="0"/>
                <a:cs typeface="Khmer OS Siemreap" panose="02000500000000020004" pitchFamily="2" charset="0"/>
              </a:rPr>
              <a:t>ប្រសិនបើអ្វីគ្រប់យ៉ាងនៅក្នុងសកលោកនេះកំពុងហោះហើរដាច់ពីគ្នា នោះការផ្លាស់ប្តូរព្រួញនៃពេលវេលានឹងព្យាករណ៍ថា នៅចំណុចមួយចំនួននៃកាឡាក់ស៊ីទាំងនេះត្រូវបានរួមគ្នានៅក្នុងអង្គភាពដ៏អស្ចារ្យមួយដែលមិនគួរ    ឲ្យជឿ...​ សាកលលោកបានចាប់ផ្តើមនៅពេលតែមួយ  </a:t>
            </a:r>
            <a:endParaRPr lang="en-US" altLang="en-US" b="1" kern="0" dirty="0">
              <a:solidFill>
                <a:schemeClr val="bg1"/>
              </a:solidFill>
              <a:latin typeface="Khmer OS Siemreap" panose="02000500000000020004" pitchFamily="2" charset="0"/>
              <a:cs typeface="Khmer OS Siemreap" panose="02000500000000020004" pitchFamily="2" charset="0"/>
            </a:endParaRPr>
          </a:p>
          <a:p>
            <a:pPr algn="r" eaLnBrk="1" hangingPunct="1">
              <a:defRPr/>
            </a:pPr>
            <a:r>
              <a:rPr lang="km-KH" altLang="en-US" sz="2800" b="1" kern="0" dirty="0">
                <a:solidFill>
                  <a:schemeClr val="bg1"/>
                </a:solidFill>
                <a:latin typeface="Khmer OS Siemreap" panose="02000500000000020004" pitchFamily="2" charset="0"/>
                <a:cs typeface="Khmer OS Siemreap" panose="02000500000000020004" pitchFamily="2" charset="0"/>
              </a:rPr>
              <a:t>... ១៤ពាន់លានឆ្នាំមុន</a:t>
            </a:r>
            <a:r>
              <a:rPr lang="en-US" altLang="en-US" sz="2800" b="1" kern="0" dirty="0">
                <a:solidFill>
                  <a:schemeClr val="bg1"/>
                </a:solidFill>
                <a:latin typeface="Khmer OS Siemreap" panose="02000500000000020004" pitchFamily="2" charset="0"/>
                <a:cs typeface="Khmer OS Siemreap" panose="02000500000000020004" pitchFamily="2" charset="0"/>
              </a:rPr>
              <a:t>»</a:t>
            </a:r>
            <a:r>
              <a:rPr lang="en-US" altLang="en-US" b="1" kern="0" dirty="0">
                <a:solidFill>
                  <a:schemeClr val="bg1"/>
                </a:solidFill>
                <a:latin typeface="Khmer OS Siemreap" panose="02000500000000020004" pitchFamily="2" charset="0"/>
                <a:cs typeface="Khmer OS Siemreap" panose="02000500000000020004" pitchFamily="2" charset="0"/>
              </a:rPr>
              <a:t> (Collins, 64).</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km-KH" altLang="en-US" sz="3200" b="1" i="1" dirty="0">
                <a:solidFill>
                  <a:schemeClr val="bg1"/>
                </a:solidFill>
                <a:latin typeface="Khmer OS Siemreap" panose="02000500000000020004" pitchFamily="2" charset="0"/>
                <a:cs typeface="Khmer OS Siemreap" panose="02000500000000020004" pitchFamily="2" charset="0"/>
              </a:rPr>
              <a:t>ហេតុផលរបស់គាត់ចំពោះ </a:t>
            </a:r>
            <a:r>
              <a:rPr lang="en-US" altLang="en-US" sz="3200" b="1" i="1" dirty="0">
                <a:solidFill>
                  <a:schemeClr val="bg1"/>
                </a:solidFill>
                <a:latin typeface="Khmer OS Siemreap" panose="02000500000000020004" pitchFamily="2" charset="0"/>
                <a:cs typeface="Khmer OS Siemreap" panose="02000500000000020004" pitchFamily="2" charset="0"/>
              </a:rPr>
              <a:t> </a:t>
            </a:r>
            <a:r>
              <a:rPr lang="km-KH" altLang="en-US" sz="3200" b="1" i="1" dirty="0">
                <a:solidFill>
                  <a:schemeClr val="bg1"/>
                </a:solidFill>
                <a:latin typeface="Khmer OS Siemreap" panose="02000500000000020004" pitchFamily="2" charset="0"/>
                <a:cs typeface="Khmer OS Siemreap" panose="02000500000000020004" pitchFamily="2" charset="0"/>
              </a:rPr>
              <a:t>សម្លេងទង្កិចយ៉ាងខ្លាំង</a:t>
            </a:r>
            <a:br>
              <a:rPr lang="km-KH" altLang="en-US" sz="3200" b="1" i="1" dirty="0">
                <a:solidFill>
                  <a:schemeClr val="bg1"/>
                </a:solidFill>
                <a:latin typeface="Khmer OS Siemreap" panose="02000500000000020004" pitchFamily="2" charset="0"/>
                <a:cs typeface="Khmer OS Siemreap" panose="02000500000000020004" pitchFamily="2" charset="0"/>
              </a:rPr>
            </a:br>
            <a:r>
              <a:rPr lang="km-KH" altLang="en-US" sz="3200" b="1" i="1" dirty="0">
                <a:solidFill>
                  <a:schemeClr val="bg1"/>
                </a:solidFill>
                <a:latin typeface="Khmer OS Siemreap" panose="02000500000000020004" pitchFamily="2" charset="0"/>
                <a:cs typeface="Khmer OS Siemreap" panose="02000500000000020004" pitchFamily="2" charset="0"/>
              </a:rPr>
              <a:t>(</a:t>
            </a:r>
            <a:r>
              <a:rPr lang="en-US" altLang="en-US" sz="3200" b="1" i="1" dirty="0">
                <a:solidFill>
                  <a:schemeClr val="bg1"/>
                </a:solidFill>
                <a:latin typeface="Khmer OS Siemreap" panose="02000500000000020004" pitchFamily="2" charset="0"/>
                <a:cs typeface="Khmer OS Siemreap" panose="02000500000000020004" pitchFamily="2" charset="0"/>
              </a:rPr>
              <a:t>Big Bang</a:t>
            </a:r>
            <a:r>
              <a:rPr lang="km-KH" altLang="en-US" sz="3200" b="1" i="1" dirty="0">
                <a:solidFill>
                  <a:schemeClr val="bg1"/>
                </a:solidFill>
                <a:latin typeface="Khmer OS Siemreap" panose="02000500000000020004" pitchFamily="2" charset="0"/>
                <a:cs typeface="Khmer OS Siemreap" panose="02000500000000020004" pitchFamily="2" charset="0"/>
              </a:rPr>
              <a:t>)</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228600" y="3716338"/>
            <a:ext cx="8915400" cy="3048000"/>
          </a:xfrm>
          <a:effectLst>
            <a:outerShdw blurRad="63500" dist="35921" dir="2700000" algn="ctr" rotWithShape="0">
              <a:schemeClr val="tx2">
                <a:alpha val="74998"/>
              </a:schemeClr>
            </a:outerShdw>
          </a:effectLst>
        </p:spPr>
        <p:txBody>
          <a:bodyPr/>
          <a:lstStyle/>
          <a:p>
            <a:pPr marL="457200" indent="-457200" algn="l" eaLnBrk="1" hangingPunct="1">
              <a:lnSpc>
                <a:spcPct val="150000"/>
              </a:lnSpc>
              <a:buFontTx/>
              <a:buChar char="•"/>
              <a:defRPr/>
            </a:pPr>
            <a:r>
              <a:rPr lang="km-KH" altLang="en-US" b="1" dirty="0">
                <a:solidFill>
                  <a:schemeClr val="bg1"/>
                </a:solidFill>
                <a:latin typeface="Khmer OS Siemreap" panose="02000500000000020004" pitchFamily="2" charset="0"/>
                <a:cs typeface="Khmer OS Siemreap" panose="02000500000000020004" pitchFamily="2" charset="0"/>
              </a:rPr>
              <a:t>សញ្ញា </a:t>
            </a:r>
            <a:r>
              <a:rPr lang="en-US" altLang="en-US" b="1" dirty="0">
                <a:solidFill>
                  <a:schemeClr val="bg1"/>
                </a:solidFill>
                <a:latin typeface="Khmer OS Siemreap" panose="02000500000000020004" pitchFamily="2" charset="0"/>
                <a:cs typeface="Khmer OS Siemreap" panose="02000500000000020004" pitchFamily="2" charset="0"/>
              </a:rPr>
              <a:t>Microwave </a:t>
            </a:r>
            <a:r>
              <a:rPr lang="km-KH" altLang="en-US" b="1" dirty="0">
                <a:solidFill>
                  <a:schemeClr val="bg1"/>
                </a:solidFill>
                <a:latin typeface="Khmer OS Siemreap" panose="02000500000000020004" pitchFamily="2" charset="0"/>
                <a:cs typeface="Khmer OS Siemreap" panose="02000500000000020004" pitchFamily="2" charset="0"/>
              </a:rPr>
              <a:t>នៅពេញទូទាំងកាឡាក់ស៊ី </a:t>
            </a:r>
          </a:p>
          <a:p>
            <a:pPr marL="457200" indent="-457200" algn="l" eaLnBrk="1" hangingPunct="1">
              <a:lnSpc>
                <a:spcPct val="150000"/>
              </a:lnSpc>
              <a:buFontTx/>
              <a:buChar char="•"/>
              <a:defRPr/>
            </a:pPr>
            <a:r>
              <a:rPr lang="km-KH" altLang="en-US" b="1" dirty="0">
                <a:solidFill>
                  <a:schemeClr val="bg1"/>
                </a:solidFill>
                <a:latin typeface="Khmer OS Siemreap" panose="02000500000000020004" pitchFamily="2" charset="0"/>
                <a:cs typeface="Khmer OS Siemreap" panose="02000500000000020004" pitchFamily="2" charset="0"/>
              </a:rPr>
              <a:t>សមាមាត្រថេរនៃ អ៊ីដ្រូសែន</a:t>
            </a:r>
            <a:r>
              <a:rPr lang="en-US" altLang="en-US" b="1" dirty="0">
                <a:solidFill>
                  <a:schemeClr val="bg1"/>
                </a:solidFill>
                <a:latin typeface="Khmer OS Siemreap" panose="02000500000000020004" pitchFamily="2" charset="0"/>
                <a:cs typeface="Khmer OS Siemreap" panose="02000500000000020004" pitchFamily="2" charset="0"/>
              </a:rPr>
              <a:t>, deuterium, </a:t>
            </a:r>
            <a:r>
              <a:rPr lang="km-KH" altLang="en-US" b="1" dirty="0">
                <a:solidFill>
                  <a:schemeClr val="bg1"/>
                </a:solidFill>
                <a:latin typeface="Khmer OS Siemreap" panose="02000500000000020004" pitchFamily="2" charset="0"/>
                <a:cs typeface="Khmer OS Siemreap" panose="02000500000000020004" pitchFamily="2" charset="0"/>
              </a:rPr>
              <a:t>និង</a:t>
            </a:r>
            <a:r>
              <a:rPr lang="en-US" altLang="en-US" b="1" dirty="0">
                <a:solidFill>
                  <a:schemeClr val="bg1"/>
                </a:solidFill>
                <a:latin typeface="Khmer OS Siemreap" panose="02000500000000020004" pitchFamily="2" charset="0"/>
                <a:cs typeface="Khmer OS Siemreap" panose="02000500000000020004" pitchFamily="2" charset="0"/>
              </a:rPr>
              <a:t> helium </a:t>
            </a:r>
            <a:r>
              <a:rPr lang="km-KH" altLang="en-US" b="1" dirty="0">
                <a:solidFill>
                  <a:schemeClr val="bg1"/>
                </a:solidFill>
                <a:latin typeface="Khmer OS Siemreap" panose="02000500000000020004" pitchFamily="2" charset="0"/>
                <a:cs typeface="Khmer OS Siemreap" panose="02000500000000020004" pitchFamily="2" charset="0"/>
              </a:rPr>
              <a:t>ទូទាំងសាកលលោក</a:t>
            </a:r>
            <a:endParaRPr lang="en-US" altLang="en-US" b="1" dirty="0">
              <a:solidFill>
                <a:schemeClr val="bg1"/>
              </a:solidFill>
              <a:latin typeface="Khmer OS Siemreap" panose="02000500000000020004" pitchFamily="2" charset="0"/>
              <a:cs typeface="Khmer OS Siemreap" panose="02000500000000020004" pitchFamily="2" charset="0"/>
            </a:endParaRPr>
          </a:p>
          <a:p>
            <a:pPr marL="457200" indent="-457200" algn="r" eaLnBrk="1" hangingPunct="1">
              <a:defRPr/>
            </a:pPr>
            <a:r>
              <a:rPr lang="en-US" altLang="en-US" b="1" dirty="0">
                <a:solidFill>
                  <a:schemeClr val="bg1"/>
                </a:solidFill>
                <a:latin typeface="Khmer OS Siemreap" panose="02000500000000020004" pitchFamily="2" charset="0"/>
                <a:cs typeface="Khmer OS Siemreap" panose="02000500000000020004" pitchFamily="2" charset="0"/>
              </a:rPr>
              <a:t>(Collins, 64-65)</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17" name="Text Box 3"/>
          <p:cNvSpPr txBox="1">
            <a:spLocks noChangeArrowheads="1"/>
          </p:cNvSpPr>
          <p:nvPr/>
        </p:nvSpPr>
        <p:spPr bwMode="auto">
          <a:xfrm>
            <a:off x="10795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ការបង្កើតដំបូង</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18" name="Text Box 4"/>
          <p:cNvSpPr txBox="1">
            <a:spLocks noChangeArrowheads="1"/>
          </p:cNvSpPr>
          <p:nvPr/>
        </p:nvSpPr>
        <p:spPr bwMode="auto">
          <a:xfrm>
            <a:off x="10795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ពីរ</a:t>
            </a:r>
            <a:r>
              <a:rPr lang="en-US" altLang="en-US" b="1">
                <a:solidFill>
                  <a:schemeClr val="bg1"/>
                </a:solidFill>
                <a:latin typeface="Khmer OS Siemreap" panose="02000500000000020004" pitchFamily="2" charset="0"/>
                <a:cs typeface="Khmer OS Siemreap" panose="02000500000000020004" pitchFamily="2" charset="0"/>
              </a:rPr>
              <a:t>-</a:t>
            </a:r>
            <a:r>
              <a:rPr lang="km-KH" altLang="en-US" b="1">
                <a:solidFill>
                  <a:schemeClr val="bg1"/>
                </a:solidFill>
                <a:latin typeface="Khmer OS Siemreap" panose="02000500000000020004" pitchFamily="2" charset="0"/>
                <a:cs typeface="Khmer OS Siemreap" panose="02000500000000020004" pitchFamily="2" charset="0"/>
              </a:rPr>
              <a:t>ដំណាក់កាល</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19" name="Text Box 5"/>
          <p:cNvSpPr txBox="1">
            <a:spLocks noChangeArrowheads="1"/>
          </p:cNvSpPr>
          <p:nvPr/>
        </p:nvSpPr>
        <p:spPr bwMode="auto">
          <a:xfrm>
            <a:off x="107950" y="2111375"/>
            <a:ext cx="2895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ថ្ងៃ</a:t>
            </a:r>
            <a:r>
              <a:rPr lang="en-US" altLang="en-US" b="1">
                <a:solidFill>
                  <a:schemeClr val="bg1"/>
                </a:solidFill>
                <a:latin typeface="Khmer OS Siemreap" panose="02000500000000020004" pitchFamily="2" charset="0"/>
                <a:cs typeface="Khmer OS Siemreap" panose="02000500000000020004" pitchFamily="2" charset="0"/>
              </a:rPr>
              <a:t>-</a:t>
            </a:r>
            <a:r>
              <a:rPr lang="km-KH" altLang="en-US" b="1">
                <a:solidFill>
                  <a:schemeClr val="bg1"/>
                </a:solidFill>
                <a:latin typeface="Khmer OS Siemreap" panose="02000500000000020004" pitchFamily="2" charset="0"/>
                <a:cs typeface="Khmer OS Siemreap" panose="02000500000000020004" pitchFamily="2" charset="0"/>
              </a:rPr>
              <a:t>រយៈកាល</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0" name="Text Box 6"/>
          <p:cNvSpPr txBox="1">
            <a:spLocks noChangeArrowheads="1"/>
          </p:cNvSpPr>
          <p:nvPr/>
        </p:nvSpPr>
        <p:spPr bwMode="auto">
          <a:xfrm>
            <a:off x="10795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ខាងអក្សរសាស្ត្រ</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1" name="Text Box 7"/>
          <p:cNvSpPr txBox="1">
            <a:spLocks noChangeArrowheads="1"/>
          </p:cNvSpPr>
          <p:nvPr/>
        </p:nvSpPr>
        <p:spPr bwMode="auto">
          <a:xfrm>
            <a:off x="10795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dirty="0">
                <a:solidFill>
                  <a:schemeClr val="bg1"/>
                </a:solidFill>
                <a:latin typeface="Khmer OS Siemreap" panose="02000500000000020004" pitchFamily="2" charset="0"/>
                <a:cs typeface="Khmer OS Siemreap" panose="02000500000000020004" pitchFamily="2" charset="0"/>
              </a:rPr>
              <a:t>២៤ ម៉ោង មួយថ្ងៃ</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2" name="Text Box 8"/>
          <p:cNvSpPr txBox="1">
            <a:spLocks noChangeArrowheads="1"/>
          </p:cNvSpPr>
          <p:nvPr/>
        </p:nvSpPr>
        <p:spPr bwMode="auto">
          <a:xfrm>
            <a:off x="315595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a:spcBef>
                <a:spcPct val="20000"/>
              </a:spcBef>
              <a:buChar char="•"/>
              <a:tabLst>
                <a:tab pos="3092450"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tabLst>
                <a:tab pos="3092450"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tabLst>
                <a:tab pos="3092450"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u="sng" dirty="0">
                <a:solidFill>
                  <a:srgbClr val="00FFFF"/>
                </a:solidFill>
                <a:latin typeface="Khmer OS Siemreap" panose="02000500000000020004" pitchFamily="2" charset="0"/>
                <a:cs typeface="Khmer OS Siemreap" panose="02000500000000020004" pitchFamily="2" charset="0"/>
              </a:rPr>
              <a:t>ការបង្កើត</a:t>
            </a:r>
            <a:r>
              <a:rPr lang="en-US" altLang="en-US" b="1" u="sng" dirty="0">
                <a:solidFill>
                  <a:srgbClr val="00FFFF"/>
                </a:solidFill>
                <a:latin typeface="Khmer OS Siemreap" panose="02000500000000020004" pitchFamily="2" charset="0"/>
                <a:cs typeface="Khmer OS Siemreap" panose="02000500000000020004" pitchFamily="2" charset="0"/>
              </a:rPr>
              <a:t> |</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ចន្លោះ</a:t>
            </a:r>
            <a:r>
              <a:rPr lang="en-US" altLang="en-US" b="1" dirty="0">
                <a:solidFill>
                  <a:srgbClr val="00FFFF"/>
                </a:solidFill>
                <a:latin typeface="Khmer OS Siemreap" panose="02000500000000020004" pitchFamily="2" charset="0"/>
                <a:cs typeface="Khmer OS Siemreap" panose="02000500000000020004" pitchFamily="2" charset="0"/>
              </a:rPr>
              <a:t> </a:t>
            </a:r>
            <a:r>
              <a:rPr lang="en-US" altLang="en-US" b="1" u="sng" dirty="0">
                <a:solidFill>
                  <a:srgbClr val="00FFFF"/>
                </a:solidFill>
                <a:latin typeface="Khmer OS Siemreap" panose="02000500000000020004" pitchFamily="2" charset="0"/>
                <a:cs typeface="Khmer OS Siemreap" panose="02000500000000020004" pitchFamily="2" charset="0"/>
              </a:rPr>
              <a:t>| </a:t>
            </a:r>
            <a:r>
              <a:rPr lang="km-KH" altLang="en-US" b="1" u="sng" dirty="0">
                <a:solidFill>
                  <a:srgbClr val="00FFFF"/>
                </a:solidFill>
                <a:latin typeface="Khmer OS Siemreap" panose="02000500000000020004" pitchFamily="2" charset="0"/>
                <a:cs typeface="Khmer OS Siemreap" panose="02000500000000020004" pitchFamily="2" charset="0"/>
              </a:rPr>
              <a:t>ការបង្កើឡើងវិញ</a:t>
            </a:r>
            <a:br>
              <a:rPr lang="en-US" altLang="en-US" b="1" u="sng" dirty="0">
                <a:solidFill>
                  <a:srgbClr val="00FFFF"/>
                </a:solidFill>
                <a:latin typeface="Khmer OS Siemreap" panose="02000500000000020004" pitchFamily="2" charset="0"/>
                <a:cs typeface="Khmer OS Siemreap" panose="02000500000000020004" pitchFamily="2" charset="0"/>
              </a:rPr>
            </a:b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២</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២</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៣</a:t>
            </a:r>
            <a:endParaRPr lang="en-US" altLang="en-US" b="1" dirty="0">
              <a:solidFill>
                <a:srgbClr val="00FFFF"/>
              </a:solidFill>
              <a:latin typeface="Khmer OS Siemreap" panose="02000500000000020004" pitchFamily="2" charset="0"/>
              <a:cs typeface="Khmer OS Siemreap" panose="02000500000000020004" pitchFamily="2" charset="0"/>
            </a:endParaRPr>
          </a:p>
        </p:txBody>
      </p:sp>
      <p:sp>
        <p:nvSpPr>
          <p:cNvPr id="23" name="Text Box 9"/>
          <p:cNvSpPr txBox="1">
            <a:spLocks noChangeArrowheads="1"/>
          </p:cNvSpPr>
          <p:nvPr/>
        </p:nvSpPr>
        <p:spPr bwMode="auto">
          <a:xfrm>
            <a:off x="3155950" y="5213350"/>
            <a:ext cx="58547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sz="3600" b="1" u="sng" dirty="0">
                <a:solidFill>
                  <a:srgbClr val="00FFFF"/>
                </a:solidFill>
                <a:latin typeface="Khmer OS Siemreap" panose="02000500000000020004" pitchFamily="2" charset="0"/>
                <a:cs typeface="Khmer OS Siemreap" panose="02000500000000020004" pitchFamily="2" charset="0"/>
              </a:rPr>
              <a:t>ការបង្កើត</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ចន្លោះ</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km-KH" altLang="en-US" sz="3600" b="1" u="sng" dirty="0">
                <a:solidFill>
                  <a:srgbClr val="00FFFF"/>
                </a:solidFill>
                <a:latin typeface="Khmer OS Siemreap" panose="02000500000000020004" pitchFamily="2" charset="0"/>
                <a:cs typeface="Khmer OS Siemreap" panose="02000500000000020004" pitchFamily="2" charset="0"/>
              </a:rPr>
              <a:t>ការបង្កើត</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en-US" altLang="en-US" sz="3600" b="1" dirty="0">
                <a:solidFill>
                  <a:srgbClr val="00FFFF"/>
                </a:solidFill>
                <a:latin typeface="Khmer OS Siemreap" panose="02000500000000020004" pitchFamily="2" charset="0"/>
                <a:cs typeface="Khmer OS Siemreap" panose="02000500000000020004" pitchFamily="2" charset="0"/>
              </a:rPr>
              <a:t>	   </a:t>
            </a:r>
          </a:p>
        </p:txBody>
      </p:sp>
      <p:sp>
        <p:nvSpPr>
          <p:cNvPr id="24" name="Text Box 10"/>
          <p:cNvSpPr txBox="1">
            <a:spLocks noChangeArrowheads="1"/>
          </p:cNvSpPr>
          <p:nvPr/>
        </p:nvSpPr>
        <p:spPr bwMode="auto">
          <a:xfrm>
            <a:off x="3003550" y="2141538"/>
            <a:ext cx="581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b="1" dirty="0">
                <a:solidFill>
                  <a:srgbClr val="00FFFF"/>
                </a:solidFill>
                <a:latin typeface="Khmer OS Siemreap" panose="02000500000000020004" pitchFamily="2" charset="0"/>
                <a:cs typeface="Khmer OS Siemreap" panose="02000500000000020004" pitchFamily="2" charset="0"/>
              </a:rPr>
              <a:t>ថ្ងៃ</a:t>
            </a:r>
            <a:r>
              <a:rPr lang="en-US" altLang="en-US" b="1" dirty="0">
                <a:solidFill>
                  <a:srgbClr val="00FFFF"/>
                </a:solidFill>
                <a:latin typeface="Khmer OS Siemreap" panose="02000500000000020004" pitchFamily="2" charset="0"/>
                <a:cs typeface="Khmer OS Siemreap" panose="02000500000000020004" pitchFamily="2" charset="0"/>
              </a:rPr>
              <a:t> = </a:t>
            </a:r>
            <a:r>
              <a:rPr lang="km-KH" altLang="en-US" b="1" dirty="0">
                <a:solidFill>
                  <a:srgbClr val="00FFFF"/>
                </a:solidFill>
                <a:latin typeface="Khmer OS Siemreap" panose="02000500000000020004" pitchFamily="2" charset="0"/>
                <a:cs typeface="Khmer OS Siemreap" panose="02000500000000020004" pitchFamily="2" charset="0"/>
              </a:rPr>
              <a:t>យុគសម័យមិនច្បាស់លាស់</a:t>
            </a:r>
            <a:endParaRPr lang="en-US" altLang="en-US" b="1" dirty="0">
              <a:solidFill>
                <a:srgbClr val="00FFFF"/>
              </a:solidFill>
              <a:latin typeface="Khmer OS Siemreap" panose="02000500000000020004" pitchFamily="2" charset="0"/>
              <a:cs typeface="Khmer OS Siemreap" panose="02000500000000020004" pitchFamily="2" charset="0"/>
            </a:endParaRPr>
          </a:p>
        </p:txBody>
      </p:sp>
      <p:sp>
        <p:nvSpPr>
          <p:cNvPr id="25" name="Text Box 11"/>
          <p:cNvSpPr txBox="1">
            <a:spLocks noChangeArrowheads="1"/>
          </p:cNvSpPr>
          <p:nvPr/>
        </p:nvSpPr>
        <p:spPr bwMode="auto">
          <a:xfrm>
            <a:off x="3378200" y="1241425"/>
            <a:ext cx="54419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១ ថ្ងៃ </a:t>
            </a: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តាមន័យពាក្យ</a:t>
            </a: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២៤ ម៉ោង</a:t>
            </a:r>
            <a:endParaRPr lang="en-US" altLang="en-US" sz="2800" b="1" dirty="0">
              <a:solidFill>
                <a:srgbClr val="00FFFF"/>
              </a:solidFill>
              <a:latin typeface="Khmer OS Siemreap" panose="02000500000000020004" pitchFamily="2" charset="0"/>
              <a:cs typeface="Khmer OS Siemreap" panose="02000500000000020004" pitchFamily="2" charset="0"/>
            </a:endParaRPr>
          </a:p>
        </p:txBody>
      </p:sp>
      <p:sp>
        <p:nvSpPr>
          <p:cNvPr id="2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sz="3600" b="1">
                <a:solidFill>
                  <a:srgbClr val="00FFFF"/>
                </a:solidFill>
                <a:latin typeface="Khmer OS Siemreap" panose="02000500000000020004" pitchFamily="2" charset="0"/>
                <a:cs typeface="Khmer OS Siemreap" panose="02000500000000020004" pitchFamily="2" charset="0"/>
              </a:rPr>
              <a:t>៧ ថ្ងៃ </a:t>
            </a:r>
            <a:r>
              <a:rPr lang="en-US" altLang="en-US" sz="3600" b="1">
                <a:solidFill>
                  <a:srgbClr val="00FFFF"/>
                </a:solidFill>
                <a:latin typeface="Khmer OS Siemreap" panose="02000500000000020004" pitchFamily="2" charset="0"/>
                <a:cs typeface="Khmer OS Siemreap" panose="02000500000000020004" pitchFamily="2" charset="0"/>
              </a:rPr>
              <a:t>= </a:t>
            </a:r>
            <a:r>
              <a:rPr lang="km-KH" altLang="en-US" sz="3600" b="1">
                <a:solidFill>
                  <a:srgbClr val="00FFFF"/>
                </a:solidFill>
                <a:latin typeface="Khmer OS Siemreap" panose="02000500000000020004" pitchFamily="2" charset="0"/>
                <a:cs typeface="Khmer OS Siemreap" panose="02000500000000020004" pitchFamily="2" charset="0"/>
              </a:rPr>
              <a:t>ជានិមិត្តរូប</a:t>
            </a:r>
            <a:endParaRPr lang="en-US" altLang="en-US" sz="3600" b="1">
              <a:solidFill>
                <a:srgbClr val="00FFFF"/>
              </a:solidFill>
              <a:latin typeface="Khmer OS Siemreap" panose="02000500000000020004" pitchFamily="2" charset="0"/>
              <a:cs typeface="Khmer OS Siemreap" panose="02000500000000020004" pitchFamily="2" charset="0"/>
            </a:endParaRPr>
          </a:p>
        </p:txBody>
      </p:sp>
      <p:sp>
        <p:nvSpPr>
          <p:cNvPr id="27" name="Text Box 13"/>
          <p:cNvSpPr txBox="1">
            <a:spLocks noChangeArrowheads="1"/>
          </p:cNvSpPr>
          <p:nvPr/>
        </p:nvSpPr>
        <p:spPr bwMode="auto">
          <a:xfrm>
            <a:off x="4772025" y="62531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50000"/>
              </a:spcBef>
              <a:buFontTx/>
              <a:buNone/>
              <a:defRPr/>
            </a:pPr>
            <a:r>
              <a:rPr lang="km-KH" altLang="en-US" b="1" dirty="0">
                <a:solidFill>
                  <a:schemeClr val="bg1"/>
                </a:solidFill>
                <a:latin typeface="Khmer OS Siemreap" panose="02000500000000020004" pitchFamily="2" charset="0"/>
                <a:cs typeface="Khmer OS Siemreap" panose="02000500000000020004" pitchFamily="2" charset="0"/>
              </a:rPr>
              <a:t>លោកុប្បតិ្ត ១</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8" name="Rectangle 15"/>
          <p:cNvSpPr txBox="1">
            <a:spLocks noChangeArrowheads="1"/>
          </p:cNvSpPr>
          <p:nvPr/>
        </p:nvSpPr>
        <p:spPr bwMode="auto">
          <a:xfrm>
            <a:off x="1174750" y="76200"/>
            <a:ext cx="655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kern="0">
                <a:solidFill>
                  <a:schemeClr val="bg1"/>
                </a:solidFill>
                <a:latin typeface="Khmer OS Siemreap" panose="02000500000000020004" pitchFamily="2" charset="0"/>
                <a:cs typeface="Khmer OS Siemreap" panose="02000500000000020004" pitchFamily="2" charset="0"/>
              </a:rPr>
              <a:t>ទឹ្រស្តីនៃការបង្កើត</a:t>
            </a:r>
            <a:endParaRPr lang="en-US" altLang="en-US" sz="4000" kern="0" dirty="0">
              <a:latin typeface="Khmer OS Siemreap" panose="02000500000000020004" pitchFamily="2" charset="0"/>
              <a:cs typeface="Khmer OS Siemreap" panose="02000500000000020004" pitchFamily="2" charset="0"/>
            </a:endParaRPr>
          </a:p>
        </p:txBody>
      </p:sp>
      <p:sp>
        <p:nvSpPr>
          <p:cNvPr id="29" name="Text Box 16"/>
          <p:cNvSpPr txBox="1">
            <a:spLocks noChangeArrowheads="1"/>
          </p:cNvSpPr>
          <p:nvPr/>
        </p:nvSpPr>
        <p:spPr bwMode="auto">
          <a:xfrm>
            <a:off x="3232150" y="5759450"/>
            <a:ext cx="4806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3600" b="1" dirty="0">
                <a:solidFill>
                  <a:srgbClr val="00FFFF"/>
                </a:solidFill>
                <a:latin typeface="Khmer OS Siemreap" panose="02000500000000020004" pitchFamily="2" charset="0"/>
                <a:cs typeface="Khmer OS Siemreap" panose="02000500000000020004" pitchFamily="2" charset="0"/>
              </a:rPr>
              <a:t>១</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១</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២</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៣</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3600" b="1" dirty="0">
                <a:solidFill>
                  <a:srgbClr val="00FFFF"/>
                </a:solidFill>
                <a:latin typeface="Khmer OS Siemreap" panose="02000500000000020004" pitchFamily="2" charset="0"/>
                <a:cs typeface="Khmer OS Siemreap" panose="02000500000000020004" pitchFamily="2" charset="0"/>
              </a:rPr>
              <a:t>២</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៤</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២៥</a:t>
            </a:r>
            <a:endParaRPr lang="en-US" altLang="en-US" sz="3600" b="1" dirty="0">
              <a:solidFill>
                <a:srgbClr val="00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7" name="Rectangle 1027"/>
          <p:cNvSpPr txBox="1">
            <a:spLocks noChangeArrowheads="1"/>
          </p:cNvSpPr>
          <p:nvPr/>
        </p:nvSpPr>
        <p:spPr bwMode="auto">
          <a:xfrm>
            <a:off x="34925" y="3789363"/>
            <a:ext cx="8999538"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a:lstStyle>
          <a:p>
            <a:pPr eaLnBrk="1" hangingPunct="1"/>
            <a:r>
              <a:rPr lang="km-KH" altLang="ja-JP"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«ឯផែនដីបានខូច ហើយនៅទទេ មានសុទ្ធតែងងឹត នៅគ្របលើជំរៅទឹក</a:t>
            </a:r>
            <a:r>
              <a:rPr lang="en-US"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p>
        </p:txBody>
      </p:sp>
      <p:sp>
        <p:nvSpPr>
          <p:cNvPr id="8"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50000"/>
              </a:lnSpc>
              <a:defRPr/>
            </a:pPr>
            <a:r>
              <a:rPr lang="km-KH" altLang="ja-JP"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ហើយ ព្រះវិញ្ញាណនៃព្រះក៏រេរានៅ</a:t>
            </a:r>
          </a:p>
          <a:p>
            <a:pPr algn="ctr" eaLnBrk="1" hangingPunct="1">
              <a:lnSpc>
                <a:spcPct val="150000"/>
              </a:lnSpc>
              <a:defRPr/>
            </a:pP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ពីលើទឹក»។</a:t>
            </a:r>
            <a:endPar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9" name="Rectangle 1030"/>
          <p:cNvSpPr>
            <a:spLocks noChangeArrowheads="1"/>
          </p:cNvSpPr>
          <p:nvPr/>
        </p:nvSpPr>
        <p:spPr bwMode="auto">
          <a:xfrm>
            <a:off x="3429000" y="6021388"/>
            <a:ext cx="5562600" cy="760412"/>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លោកុប្បត្តិ </a:t>
            </a:r>
            <a:r>
              <a:rPr lang="en-US"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
          <p:cNvSpPr txBox="1">
            <a:spLocks noChangeArrowheads="1"/>
          </p:cNvSpPr>
          <p:nvPr/>
        </p:nvSpPr>
        <p:spPr bwMode="auto">
          <a:xfrm>
            <a:off x="96838" y="39624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a:lstStyle>
          <a:p>
            <a:pPr eaLnBrk="1" hangingPunct="1"/>
            <a:r>
              <a:rPr lang="km-KH" altLang="en-US" sz="4000"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«ឯផែនដីបានខូច ហើយនៅទទេ មានសុទ្ធតែងងឹតនៅគ្របពីលើជម្រៅទឹក»។</a:t>
            </a:r>
            <a:r>
              <a:rPr lang="en-US" altLang="en-US" sz="4000"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p>
        </p:txBody>
      </p:sp>
      <p:sp>
        <p:nvSpPr>
          <p:cNvPr id="9" name="Rectangle 4"/>
          <p:cNvSpPr txBox="1">
            <a:spLocks noChangeArrowheads="1"/>
          </p:cNvSpPr>
          <p:nvPr/>
        </p:nvSpPr>
        <p:spPr bwMode="auto">
          <a:xfrm>
            <a:off x="2849563" y="6172200"/>
            <a:ext cx="611505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CC66"/>
              </a:buClr>
              <a:buFont typeface="Wingdings" pitchFamily="-11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a:lstStyle>
          <a:p>
            <a:pPr algn="r" eaLnBrk="1" hangingPunct="1">
              <a:buFont typeface="Wingdings" panose="05000000000000000000" pitchFamily="2" charset="2"/>
              <a:buNone/>
            </a:pP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លោកុប្បតិ្ត</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endParaRPr lang="en-US" altLang="en-US"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10" name="Rectangle 5"/>
          <p:cNvSpPr>
            <a:spLocks noChangeArrowheads="1"/>
          </p:cNvSpPr>
          <p:nvPr/>
        </p:nvSpPr>
        <p:spPr bwMode="auto">
          <a:xfrm>
            <a:off x="395288" y="304800"/>
            <a:ext cx="8353425" cy="1755775"/>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spcBef>
                <a:spcPct val="20000"/>
              </a:spcBef>
              <a:buClr>
                <a:srgbClr val="FFCC66"/>
              </a:buClr>
              <a:buFont typeface="Wingdings" panose="05000000000000000000" pitchFamily="2" charset="2"/>
              <a:buChar char="w"/>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rgbClr val="FFFF66"/>
              </a:buClr>
              <a:buFont typeface="Wingdings" panose="05000000000000000000" pitchFamily="2" charset="2"/>
              <a:buChar char="w"/>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rgbClr val="FFCC66"/>
              </a:buClr>
              <a:buFont typeface="Wingdings" panose="05000000000000000000" pitchFamily="2" charset="2"/>
              <a:buChar char="w"/>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rgbClr val="FFFF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«ហើយព្រះវិញ្ញាណនែព្រះក៏រេរានៅពីលើទឹក»។</a:t>
            </a:r>
            <a:endPar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
        <p:nvSpPr>
          <p:cNvPr id="13" name="Rectangle 2"/>
          <p:cNvSpPr>
            <a:spLocks noGrp="1" noChangeArrowheads="1"/>
          </p:cNvSpPr>
          <p:nvPr>
            <p:ph type="title"/>
          </p:nvPr>
        </p:nvSpPr>
        <p:spPr>
          <a:xfrm>
            <a:off x="3886200" y="277813"/>
            <a:ext cx="5257800" cy="1779587"/>
          </a:xfrm>
        </p:spPr>
        <p:txBody>
          <a:bodyPr/>
          <a:lstStyle/>
          <a:p>
            <a:pPr eaLnBrk="1" hangingPunct="1"/>
            <a:br>
              <a:rPr lang="km-KH" altLang="en-US" b="1" dirty="0">
                <a:solidFill>
                  <a:schemeClr val="tx1"/>
                </a:solidFill>
                <a:effectLst/>
                <a:latin typeface="Khmer OS Siemreap" panose="02000500000000020004" pitchFamily="2" charset="0"/>
                <a:cs typeface="Khmer OS Siemreap" panose="02000500000000020004" pitchFamily="2" charset="0"/>
              </a:rPr>
            </a:br>
            <a:r>
              <a:rPr lang="km-KH" altLang="en-US" b="1" dirty="0">
                <a:solidFill>
                  <a:schemeClr val="tx1"/>
                </a:solidFill>
                <a:effectLst/>
                <a:latin typeface="Khmer OS Siemreap" panose="02000500000000020004" pitchFamily="2" charset="0"/>
                <a:cs typeface="Khmer OS Siemreap" panose="02000500000000020004" pitchFamily="2" charset="0"/>
              </a:rPr>
              <a:t>អត្ថាធិប្បាយដ៏ល្អបំផុតអំពីកណ្ឌលោកុប្បតិ្ត</a:t>
            </a:r>
            <a:endParaRPr lang="en-US" altLang="en-US" b="1" dirty="0">
              <a:solidFill>
                <a:schemeClr val="tx1"/>
              </a:solidFill>
              <a:effectLst/>
              <a:latin typeface="Khmer OS Siemreap" panose="02000500000000020004" pitchFamily="2" charset="0"/>
              <a:cs typeface="Khmer OS Siemreap" panose="02000500000000020004" pitchFamily="2" charset="0"/>
            </a:endParaRPr>
          </a:p>
        </p:txBody>
      </p:sp>
      <p:sp>
        <p:nvSpPr>
          <p:cNvPr id="14" name="Rectangle 3"/>
          <p:cNvSpPr txBox="1">
            <a:spLocks noChangeArrowheads="1"/>
          </p:cNvSpPr>
          <p:nvPr/>
        </p:nvSpPr>
        <p:spPr bwMode="auto">
          <a:xfrm>
            <a:off x="5187950" y="2481263"/>
            <a:ext cx="3956050" cy="354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18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18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9pPr>
          </a:lstStyle>
          <a:p>
            <a:pPr eaLnBrk="1" hangingPunct="1"/>
            <a:r>
              <a:rPr lang="km-KH" altLang="en-US" kern="0" dirty="0">
                <a:latin typeface="Khmer OS Siemreap" panose="02000500000000020004" pitchFamily="2" charset="0"/>
                <a:cs typeface="Khmer OS Siemreap" panose="02000500000000020004" pitchFamily="2" charset="0"/>
              </a:rPr>
              <a:t>គួរឲ្យអានបំផុត</a:t>
            </a:r>
            <a:r>
              <a:rPr lang="en-US" altLang="en-US" kern="0" dirty="0">
                <a:latin typeface="Khmer OS Siemreap" panose="02000500000000020004" pitchFamily="2" charset="0"/>
                <a:cs typeface="Khmer OS Siemreap" panose="02000500000000020004" pitchFamily="2" charset="0"/>
              </a:rPr>
              <a:t> </a:t>
            </a:r>
            <a:endParaRPr lang="km-KH"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គម្រោងអត្ថកថា</a:t>
            </a:r>
            <a:endParaRPr lang="en-US"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គម្រោងបរិបទនៃសេចក្តីអធិប្បាយ</a:t>
            </a:r>
            <a:endParaRPr lang="en-US"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ទេវសាស្ត្រនៃលោកុប្បតិ្ត</a:t>
            </a:r>
          </a:p>
          <a:p>
            <a:pPr eaLnBrk="1" hangingPunct="1"/>
            <a:r>
              <a:rPr lang="km-KH" altLang="en-US" kern="0" dirty="0">
                <a:latin typeface="Khmer OS Siemreap" panose="02000500000000020004" pitchFamily="2" charset="0"/>
                <a:cs typeface="Khmer OS Siemreap" panose="02000500000000020004" pitchFamily="2" charset="0"/>
              </a:rPr>
              <a:t>ផ្សាយដំណឹងល្អ</a:t>
            </a:r>
            <a:endParaRPr lang="en-US" altLang="en-US" kern="0" dirty="0">
              <a:latin typeface="Khmer OS Siemreap" panose="02000500000000020004" pitchFamily="2" charset="0"/>
              <a:cs typeface="Khmer OS Siemreap" panose="02000500000000020004"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p:txBody>
      </p:sp>
      <p:sp>
        <p:nvSpPr>
          <p:cNvPr id="1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a:t>
            </a:r>
            <a:r>
              <a:rPr lang="km-KH" altLang="ja-JP" sz="2000" b="1" dirty="0">
                <a:solidFill>
                  <a:srgbClr val="FFFF00"/>
                </a:solidFill>
                <a:latin typeface="Khmer OS Siemreap" panose="02000500000000020004" pitchFamily="2" charset="0"/>
                <a:cs typeface="Khmer OS Siemreap" panose="02000500000000020004" pitchFamily="2" charset="0"/>
              </a:rPr>
              <a:t>បាន</a:t>
            </a:r>
            <a:r>
              <a:rPr lang="km-KH" altLang="ja-JP" sz="2000" b="1" dirty="0">
                <a:latin typeface="Khmer OS Siemreap" panose="02000500000000020004" pitchFamily="2" charset="0"/>
                <a:cs typeface="Khmer OS Siemreap" panose="02000500000000020004" pitchFamily="2" charset="0"/>
              </a:rPr>
              <a:t>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16" name="Text Box 8"/>
          <p:cNvSpPr txBox="1">
            <a:spLocks noChangeArrowheads="1"/>
          </p:cNvSpPr>
          <p:nvPr/>
        </p:nvSpPr>
        <p:spPr bwMode="auto">
          <a:xfrm>
            <a:off x="228600" y="2482850"/>
            <a:ext cx="859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«កាលដើមដំបូងឡើង ព្រះបានបង្កើតផ្ទៃមេឃ និ​ងផែនដី»</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endParaRPr lang="en-US" altLang="en-US" sz="1600" b="1" dirty="0">
              <a:latin typeface="Khmer OS Siemreap" panose="02000500000000020004" pitchFamily="2" charset="0"/>
              <a:cs typeface="Khmer OS Siemreap" panose="02000500000000020004" pitchFamily="2" charset="0"/>
            </a:endParaRPr>
          </a:p>
        </p:txBody>
      </p:sp>
      <p:sp>
        <p:nvSpPr>
          <p:cNvPr id="17" name="Text Box 9"/>
          <p:cNvSpPr txBox="1">
            <a:spLocks noChangeArrowheads="1"/>
          </p:cNvSpPr>
          <p:nvPr/>
        </p:nvSpPr>
        <p:spPr bwMode="auto">
          <a:xfrm>
            <a:off x="115888" y="2057400"/>
            <a:ext cx="902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latin typeface="Khmer OS Siemreap" panose="02000500000000020004" pitchFamily="2" charset="0"/>
                <a:cs typeface="Khmer OS Siemreap" panose="02000500000000020004" pitchFamily="2" charset="0"/>
              </a:rPr>
              <a:t>១</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ការបង្កើតចេញពីគ្មានអ្វីសោះអំពី ទ្រង់ទ្រាយប្រភពដើមនៅថ្ងៃទី១</a:t>
            </a:r>
            <a:endParaRPr lang="en-US" altLang="zh-CN" sz="2400" b="1" dirty="0">
              <a:latin typeface="Khmer OS Siemreap" panose="02000500000000020004" pitchFamily="2" charset="0"/>
              <a:cs typeface="Khmer OS Siemreap" panose="02000500000000020004" pitchFamily="2" charset="0"/>
            </a:endParaRPr>
          </a:p>
        </p:txBody>
      </p:sp>
      <p:sp>
        <p:nvSpPr>
          <p:cNvPr id="18" name="Text Box 10"/>
          <p:cNvSpPr txBox="1">
            <a:spLocks noChangeArrowheads="1"/>
          </p:cNvSpPr>
          <p:nvPr/>
        </p:nvSpPr>
        <p:spPr bwMode="auto">
          <a:xfrm>
            <a:off x="115888" y="3216275"/>
            <a:ext cx="899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000" b="1" dirty="0">
                <a:latin typeface="Khmer OS Siemreap" panose="02000500000000020004" pitchFamily="2" charset="0"/>
                <a:cs typeface="Khmer OS Siemreap" panose="02000500000000020004" pitchFamily="2" charset="0"/>
              </a:rPr>
              <a:t>២</a:t>
            </a:r>
            <a:r>
              <a:rPr lang="en-US" altLang="zh-CN" sz="2000" b="1" dirty="0">
                <a:latin typeface="Khmer OS Siemreap" panose="02000500000000020004" pitchFamily="2" charset="0"/>
                <a:cs typeface="Khmer OS Siemreap" panose="02000500000000020004" pitchFamily="2" charset="0"/>
              </a:rPr>
              <a:t>- </a:t>
            </a:r>
            <a:r>
              <a:rPr lang="km-KH" altLang="zh-CN" sz="2000" b="1" dirty="0">
                <a:latin typeface="Khmer OS Siemreap" panose="02000500000000020004" pitchFamily="2" charset="0"/>
                <a:cs typeface="Khmer OS Siemreap" panose="02000500000000020004" pitchFamily="2" charset="0"/>
              </a:rPr>
              <a:t>មានបែងចែកដាច់ពីគ្នាបី ដែលពណ៌នាស្របគ្នានូវស្ថានភាពផែនដីបន្ទាប់   </a:t>
            </a:r>
          </a:p>
          <a:p>
            <a:pPr>
              <a:spcBef>
                <a:spcPct val="0"/>
              </a:spcBef>
              <a:buClrTx/>
              <a:buSzTx/>
              <a:buFontTx/>
              <a:buNone/>
            </a:pPr>
            <a:r>
              <a:rPr lang="km-KH" altLang="zh-CN" sz="2000" b="1" dirty="0">
                <a:latin typeface="Khmer OS Siemreap" panose="02000500000000020004" pitchFamily="2" charset="0"/>
                <a:cs typeface="Khmer OS Siemreap" panose="02000500000000020004" pitchFamily="2" charset="0"/>
              </a:rPr>
              <a:t>      ពីការបង្កើតសកលោកភ្លាមៗ។</a:t>
            </a:r>
            <a:endParaRPr lang="en-US" altLang="zh-CN" sz="2000" b="1" dirty="0">
              <a:latin typeface="Khmer OS Siemreap" panose="02000500000000020004" pitchFamily="2" charset="0"/>
              <a:cs typeface="Khmer OS Siemreap" panose="02000500000000020004" pitchFamily="2" charset="0"/>
            </a:endParaRPr>
          </a:p>
        </p:txBody>
      </p:sp>
      <p:sp>
        <p:nvSpPr>
          <p:cNvPr id="19" name="Text Box 11"/>
          <p:cNvSpPr txBox="1">
            <a:spLocks noChangeArrowheads="1"/>
          </p:cNvSpPr>
          <p:nvPr/>
        </p:nvSpPr>
        <p:spPr bwMode="auto">
          <a:xfrm>
            <a:off x="271463" y="5916613"/>
            <a:ext cx="860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«នោះព្រះទ្រង់មានបន្ទូលថា </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ចូរឲ្យមានពន្លឺឡើង</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ដូច្នេះពន្លឺក៏មានឡើង»។</a:t>
            </a:r>
            <a:endParaRPr lang="en-US" altLang="en-US" sz="1600" b="1">
              <a:latin typeface="Khmer OS Siemreap" panose="02000500000000020004" pitchFamily="2" charset="0"/>
              <a:cs typeface="Khmer OS Siemreap" panose="02000500000000020004" pitchFamily="2" charset="0"/>
            </a:endParaRPr>
          </a:p>
        </p:txBody>
      </p:sp>
      <p:sp>
        <p:nvSpPr>
          <p:cNvPr id="20"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៣</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ភាពឯករាជ្យមួយ </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ប្រយោគនិទានកថាបង្ហាញពីរបៀបដែលព្រះ</a:t>
            </a:r>
          </a:p>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     បានធ្វើ </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ដោយ ព្រះបន្ទូលរបស់ទ្រង់។</a:t>
            </a:r>
            <a:endParaRPr lang="en-US" altLang="zh-CN" sz="2400" b="1">
              <a:latin typeface="Khmer OS Siemreap" panose="02000500000000020004" pitchFamily="2" charset="0"/>
              <a:cs typeface="Khmer OS Siemreap" panose="02000500000000020004" pitchFamily="2" charset="0"/>
            </a:endParaRPr>
          </a:p>
        </p:txBody>
      </p:sp>
      <p:sp>
        <p:nvSpPr>
          <p:cNvPr id="21" name="Text Box 13"/>
          <p:cNvSpPr txBox="1">
            <a:spLocks noChangeArrowheads="1"/>
          </p:cNvSpPr>
          <p:nvPr/>
        </p:nvSpPr>
        <p:spPr bwMode="auto">
          <a:xfrm>
            <a:off x="5410200" y="6497638"/>
            <a:ext cx="322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1600" b="1">
                <a:latin typeface="Khmer OS Siemreap" panose="02000500000000020004" pitchFamily="2" charset="0"/>
                <a:cs typeface="Khmer OS Siemreap" panose="02000500000000020004" pitchFamily="2" charset="0"/>
              </a:rPr>
              <a:t>Allen Ross, </a:t>
            </a:r>
            <a:r>
              <a:rPr lang="km-KH" altLang="zh-CN" sz="1600" b="1" i="1">
                <a:latin typeface="Khmer OS Siemreap" panose="02000500000000020004" pitchFamily="2" charset="0"/>
                <a:cs typeface="Khmer OS Siemreap" panose="02000500000000020004" pitchFamily="2" charset="0"/>
              </a:rPr>
              <a:t>ការបង្កើត</a:t>
            </a:r>
            <a:r>
              <a:rPr lang="en-US" altLang="zh-CN" sz="1600" b="1" i="1">
                <a:latin typeface="Khmer OS Siemreap" panose="02000500000000020004" pitchFamily="2" charset="0"/>
                <a:cs typeface="Khmer OS Siemreap" panose="02000500000000020004" pitchFamily="2" charset="0"/>
              </a:rPr>
              <a:t> &amp; </a:t>
            </a:r>
            <a:r>
              <a:rPr lang="km-KH" altLang="zh-CN" sz="1600" b="1" i="1">
                <a:latin typeface="Khmer OS Siemreap" panose="02000500000000020004" pitchFamily="2" charset="0"/>
                <a:cs typeface="Khmer OS Siemreap" panose="02000500000000020004" pitchFamily="2" charset="0"/>
              </a:rPr>
              <a:t>ព្រះពរ</a:t>
            </a:r>
            <a:r>
              <a:rPr lang="en-US" altLang="zh-CN" sz="1600" b="1">
                <a:latin typeface="Khmer OS Siemreap" panose="02000500000000020004" pitchFamily="2" charset="0"/>
                <a:cs typeface="Khmer OS Siemreap" panose="02000500000000020004" pitchFamily="2" charset="0"/>
              </a:rPr>
              <a:t>, 718</a:t>
            </a:r>
          </a:p>
        </p:txBody>
      </p:sp>
      <p:sp>
        <p:nvSpPr>
          <p:cNvPr id="22"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en-US" sz="2800" b="1" u="sng">
                <a:latin typeface="Khmer OS Siemreap" panose="02000500000000020004" pitchFamily="2" charset="0"/>
                <a:cs typeface="Khmer OS Siemreap" panose="02000500000000020004" pitchFamily="2" charset="0"/>
              </a:rPr>
              <a:t>ប្រភពដើមនៃការបង្កើតដំបូង​(ការយល់ឃើញតាមបែបប្រពៃណី</a:t>
            </a:r>
            <a:r>
              <a:rPr lang="en-US" altLang="en-US" sz="2800" b="1" u="sng">
                <a:latin typeface="Khmer OS Siemreap" panose="02000500000000020004" pitchFamily="2" charset="0"/>
                <a:cs typeface="Khmer OS Siemreap" panose="02000500000000020004"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p:cTn id="2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6" grpId="0"/>
      <p:bldP spid="17" grpId="0"/>
      <p:bldP spid="18" grpId="0"/>
      <p:bldP spid="20" grpId="0"/>
      <p:bldP spid="2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Scofield Reference Bible (1st ed.)</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a:t>
            </a:r>
            <a:r>
              <a:rPr lang="km-KH" altLang="ja-JP" sz="2000" b="1" dirty="0">
                <a:solidFill>
                  <a:srgbClr val="FFFF00"/>
                </a:solidFill>
                <a:latin typeface="Khmer OS Siemreap" panose="02000500000000020004" pitchFamily="2" charset="0"/>
                <a:cs typeface="Khmer OS Siemreap" panose="02000500000000020004" pitchFamily="2" charset="0"/>
              </a:rPr>
              <a:t>បាន</a:t>
            </a:r>
            <a:r>
              <a:rPr lang="km-KH" altLang="ja-JP" sz="2000" b="1" dirty="0">
                <a:latin typeface="Khmer OS Siemreap" panose="02000500000000020004" pitchFamily="2" charset="0"/>
                <a:cs typeface="Khmer OS Siemreap" panose="02000500000000020004" pitchFamily="2" charset="0"/>
              </a:rPr>
              <a:t>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18"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«កាលដើមដំបូងឡើង ព្រះបានបង្កើតផ្ទៃមេឃ និ​ងផែនដី»</a:t>
            </a:r>
            <a:r>
              <a:rPr lang="en-US" altLang="ja-JP" sz="2000" b="1">
                <a:latin typeface="Khmer OS Siemreap" panose="02000500000000020004" pitchFamily="2" charset="0"/>
                <a:cs typeface="Khmer OS Siemreap" panose="02000500000000020004" pitchFamily="2" charset="0"/>
              </a:rPr>
              <a:t> (</a:t>
            </a:r>
            <a:r>
              <a:rPr lang="km-KH" altLang="ja-JP" sz="2000" b="1">
                <a:latin typeface="Khmer OS Siemreap" panose="02000500000000020004" pitchFamily="2" charset="0"/>
                <a:cs typeface="Khmer OS Siemreap" panose="02000500000000020004" pitchFamily="2" charset="0"/>
              </a:rPr>
              <a:t>១</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១</a:t>
            </a:r>
            <a:r>
              <a:rPr lang="en-US" altLang="ja-JP" sz="2000" b="1">
                <a:latin typeface="Khmer OS Siemreap" panose="02000500000000020004" pitchFamily="2" charset="0"/>
                <a:cs typeface="Khmer OS Siemreap" panose="02000500000000020004" pitchFamily="2" charset="0"/>
              </a:rPr>
              <a:t>)</a:t>
            </a:r>
            <a:endParaRPr lang="en-US" altLang="en-US" sz="1600" b="1">
              <a:latin typeface="Khmer OS Siemreap" panose="02000500000000020004" pitchFamily="2" charset="0"/>
              <a:cs typeface="Khmer OS Siemreap" panose="02000500000000020004" pitchFamily="2" charset="0"/>
            </a:endParaRPr>
          </a:p>
        </p:txBody>
      </p:sp>
      <p:sp>
        <p:nvSpPr>
          <p:cNvPr id="19" name="Text Box 7"/>
          <p:cNvSpPr txBox="1">
            <a:spLocks noChangeArrowheads="1"/>
          </p:cNvSpPr>
          <p:nvPr/>
        </p:nvSpPr>
        <p:spPr bwMode="auto">
          <a:xfrm>
            <a:off x="115888" y="2057400"/>
            <a:ext cx="902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១</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ការពណ៌នាដោយឡែកមួយ អំពីប្រភពដើម ការបង្កើតដ៏ឥតខ្ចោះ។</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២</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សាតាំបានធ្លាក់ចុះនៅចន្លោះ</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១</a:t>
            </a:r>
            <a:r>
              <a:rPr lang="en-US" altLang="zh-CN" sz="2400" b="1">
                <a:solidFill>
                  <a:srgbClr val="FFFFFF"/>
                </a:solidFill>
                <a:latin typeface="Khmer OS Siemreap" panose="02000500000000020004" pitchFamily="2" charset="0"/>
                <a:cs typeface="Khmer OS Siemreap" panose="02000500000000020004" pitchFamily="2" charset="0"/>
              </a:rPr>
              <a:t>:</a:t>
            </a:r>
            <a:r>
              <a:rPr lang="km-KH" altLang="zh-CN" sz="2400" b="1">
                <a:solidFill>
                  <a:srgbClr val="FFFFFF"/>
                </a:solidFill>
                <a:latin typeface="Khmer OS Siemreap" panose="02000500000000020004" pitchFamily="2" charset="0"/>
                <a:cs typeface="Khmer OS Siemreap" panose="02000500000000020004" pitchFamily="2" charset="0"/>
              </a:rPr>
              <a:t>១ និង១</a:t>
            </a:r>
            <a:r>
              <a:rPr lang="en-US" altLang="zh-CN" sz="2400" b="1">
                <a:solidFill>
                  <a:srgbClr val="FFFFFF"/>
                </a:solidFill>
                <a:latin typeface="Khmer OS Siemreap" panose="02000500000000020004" pitchFamily="2" charset="0"/>
                <a:cs typeface="Khmer OS Siemreap" panose="02000500000000020004" pitchFamily="2" charset="0"/>
              </a:rPr>
              <a:t>:</a:t>
            </a:r>
            <a:r>
              <a:rPr lang="km-KH" altLang="zh-CN" sz="2400" b="1">
                <a:solidFill>
                  <a:srgbClr val="FFFFFF"/>
                </a:solidFill>
                <a:latin typeface="Khmer OS Siemreap" panose="02000500000000020004" pitchFamily="2" charset="0"/>
                <a:cs typeface="Khmer OS Siemreap" panose="02000500000000020004" pitchFamily="2" charset="0"/>
              </a:rPr>
              <a:t>២</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បានធ្វើតាមរយៈការជំនុំធំរះរបស់ព្រះអង្គ ដែលបានដាក់ផែនដីនៅក្នុង ភាពច្របូកច្របល់</a:t>
            </a:r>
            <a:r>
              <a:rPr lang="en-US" altLang="ja-JP" sz="2400" b="1">
                <a:solidFill>
                  <a:srgbClr val="FFFFFF"/>
                </a:solidFill>
                <a:latin typeface="Khmer OS Siemreap" panose="02000500000000020004" pitchFamily="2" charset="0"/>
                <a:cs typeface="Khmer OS Siemreap" panose="02000500000000020004" pitchFamily="2" charset="0"/>
              </a:rPr>
              <a:t> </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1"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«នោះព្រះទ្រង់មានបន្ទូលថា </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ចូរឲ្យមានពន្លឺឡើង</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ដូច្នេះពន្លឺក៏មានឡើង»។</a:t>
            </a:r>
            <a:endParaRPr lang="en-US" altLang="en-US" sz="1600" b="1">
              <a:latin typeface="Khmer OS Siemreap" panose="02000500000000020004" pitchFamily="2" charset="0"/>
              <a:cs typeface="Khmer OS Siemreap" panose="02000500000000020004" pitchFamily="2" charset="0"/>
            </a:endParaRPr>
          </a:p>
        </p:txBody>
      </p:sp>
      <p:sp>
        <p:nvSpPr>
          <p:cNvPr id="2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solidFill>
                  <a:srgbClr val="FFFFFF"/>
                </a:solidFill>
                <a:latin typeface="Khmer OS Siemreap" panose="02000500000000020004" pitchFamily="2" charset="0"/>
                <a:cs typeface="Khmer OS Siemreap" panose="02000500000000020004" pitchFamily="2" charset="0"/>
              </a:rPr>
              <a:t>៣</a:t>
            </a:r>
            <a:r>
              <a:rPr lang="en-US" altLang="zh-CN" sz="2400" b="1" dirty="0">
                <a:solidFill>
                  <a:srgbClr val="FFFFFF"/>
                </a:solidFill>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ភាពឯករាជ្យមួយ </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ប្រយោគនិទានកថាពណ៌នាជំហានដំបូង ពីការសាងឡើងវិញ​ និង ធ្វើឡើងវិញនូវ ផែនដីដែលបានវិនិច្ឆ័យ។</a:t>
            </a:r>
            <a:endParaRPr lang="en-US" altLang="zh-CN" sz="2400" b="1" dirty="0">
              <a:solidFill>
                <a:srgbClr val="FFFFFF"/>
              </a:solidFill>
              <a:latin typeface="Khmer OS Siemreap" panose="02000500000000020004" pitchFamily="2" charset="0"/>
              <a:cs typeface="Khmer OS Siemreap" panose="02000500000000020004" pitchFamily="2" charset="0"/>
            </a:endParaRPr>
          </a:p>
        </p:txBody>
      </p:sp>
      <p:sp>
        <p:nvSpPr>
          <p:cNvPr id="23" name="Text Box 11"/>
          <p:cNvSpPr txBox="1">
            <a:spLocks noChangeArrowheads="1"/>
          </p:cNvSpPr>
          <p:nvPr/>
        </p:nvSpPr>
        <p:spPr bwMode="auto">
          <a:xfrm>
            <a:off x="4668838" y="6521450"/>
            <a:ext cx="38956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1600" b="1">
                <a:solidFill>
                  <a:srgbClr val="FFFFFF"/>
                </a:solidFill>
                <a:latin typeface="Khmer OS Siemreap" panose="02000500000000020004" pitchFamily="2" charset="0"/>
                <a:cs typeface="Khmer OS Siemreap" panose="02000500000000020004" pitchFamily="2" charset="0"/>
              </a:rPr>
              <a:t>Allen Ross, </a:t>
            </a:r>
            <a:r>
              <a:rPr lang="km-KH" altLang="zh-CN" sz="1600" b="1" i="1">
                <a:latin typeface="Khmer OS Siemreap" panose="02000500000000020004" pitchFamily="2" charset="0"/>
                <a:cs typeface="Khmer OS Siemreap" panose="02000500000000020004" pitchFamily="2" charset="0"/>
              </a:rPr>
              <a:t>ការបង្កើត</a:t>
            </a:r>
            <a:r>
              <a:rPr lang="en-US" altLang="zh-CN" sz="1600" b="1" i="1">
                <a:latin typeface="Khmer OS Siemreap" panose="02000500000000020004" pitchFamily="2" charset="0"/>
                <a:cs typeface="Khmer OS Siemreap" panose="02000500000000020004" pitchFamily="2" charset="0"/>
              </a:rPr>
              <a:t> &amp; </a:t>
            </a:r>
            <a:r>
              <a:rPr lang="km-KH" altLang="zh-CN" sz="1600" b="1" i="1">
                <a:latin typeface="Khmer OS Siemreap" panose="02000500000000020004" pitchFamily="2" charset="0"/>
                <a:cs typeface="Khmer OS Siemreap" panose="02000500000000020004" pitchFamily="2" charset="0"/>
              </a:rPr>
              <a:t>ព្រះពរ</a:t>
            </a:r>
            <a:r>
              <a:rPr lang="en-US" altLang="zh-CN" sz="1600" b="1">
                <a:latin typeface="Khmer OS Siemreap" panose="02000500000000020004" pitchFamily="2" charset="0"/>
                <a:cs typeface="Khmer OS Siemreap" panose="02000500000000020004" pitchFamily="2" charset="0"/>
              </a:rPr>
              <a:t>, </a:t>
            </a:r>
            <a:r>
              <a:rPr lang="en-US" altLang="zh-CN" sz="1600" b="1">
                <a:solidFill>
                  <a:srgbClr val="FFFFFF"/>
                </a:solidFill>
                <a:latin typeface="Khmer OS Siemreap" panose="02000500000000020004" pitchFamily="2" charset="0"/>
                <a:cs typeface="Khmer OS Siemreap" panose="02000500000000020004" pitchFamily="2" charset="0"/>
              </a:rPr>
              <a:t> 718-19, 721</a:t>
            </a:r>
          </a:p>
        </p:txBody>
      </p:sp>
      <p:sp>
        <p:nvSpPr>
          <p:cNvPr id="24" name="Text Box 13"/>
          <p:cNvSpPr txBox="1">
            <a:spLocks noChangeArrowheads="1"/>
          </p:cNvSpPr>
          <p:nvPr/>
        </p:nvSpPr>
        <p:spPr bwMode="auto">
          <a:xfrm>
            <a:off x="0" y="2819400"/>
            <a:ext cx="3995738"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ការធ្លាក់ចុះរបស់សាតាំង</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5" name="Text Box 14"/>
          <p:cNvSpPr txBox="1">
            <a:spLocks noChangeArrowheads="1"/>
          </p:cNvSpPr>
          <p:nvPr/>
        </p:nvSpPr>
        <p:spPr bwMode="auto">
          <a:xfrm rot="21291396">
            <a:off x="88939" y="4263938"/>
            <a:ext cx="9082936" cy="756000"/>
          </a:xfrm>
          <a:prstGeom prst="rect">
            <a:avLst/>
          </a:prstGeom>
          <a:solidFill>
            <a:srgbClr val="800080"/>
          </a:solidFill>
          <a:ln w="9525">
            <a:solidFill>
              <a:srgbClr val="000A0D"/>
            </a:solidFill>
            <a:miter lim="800000"/>
            <a:headEnd/>
            <a:tailEnd/>
          </a:ln>
        </p:spPr>
        <p:txBody>
          <a:bodyPr wrap="none"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2400" dirty="0">
                <a:solidFill>
                  <a:srgbClr val="FFFFFF"/>
                </a:solidFill>
                <a:latin typeface="Khmer OS Siemreap" panose="02000500000000020004" pitchFamily="2" charset="0"/>
                <a:cs typeface="Khmer OS Siemreap" panose="02000500000000020004" pitchFamily="2" charset="0"/>
              </a:rPr>
              <a:t>-</a:t>
            </a:r>
            <a:r>
              <a:rPr lang="km-KH" altLang="zh-CN" sz="2400" dirty="0">
                <a:solidFill>
                  <a:srgbClr val="FFFFFF"/>
                </a:solidFill>
                <a:latin typeface="Khmer OS Siemreap" panose="02000500000000020004" pitchFamily="2" charset="0"/>
                <a:cs typeface="Khmer OS Siemreap" panose="02000500000000020004" pitchFamily="2" charset="0"/>
              </a:rPr>
              <a:t>ការបកប្រែដែលមិនគួអោយជឿមួយ អំពីការបែកចែកដាច់ពីគ្នាភាសាហេព្រើរ</a:t>
            </a:r>
            <a:r>
              <a:rPr lang="en-US" altLang="zh-CN" sz="2400" dirty="0">
                <a:solidFill>
                  <a:srgbClr val="FFFFFF"/>
                </a:solidFill>
                <a:latin typeface="Khmer OS Siemreap" panose="02000500000000020004" pitchFamily="2" charset="0"/>
                <a:cs typeface="Khmer OS Siemreap" panose="02000500000000020004" pitchFamily="2" charset="0"/>
              </a:rPr>
              <a:t> </a:t>
            </a:r>
          </a:p>
        </p:txBody>
      </p:sp>
      <p:sp>
        <p:nvSpPr>
          <p:cNvPr id="2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dirty="0">
              <a:solidFill>
                <a:schemeClr val="tx2"/>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27" name="Rectangle 18"/>
          <p:cNvSpPr>
            <a:spLocks noGrp="1" noChangeArrowheads="1"/>
          </p:cNvSpPr>
          <p:nvPr>
            <p:ph type="ctrTitle" sz="quarter"/>
          </p:nvPr>
        </p:nvSpPr>
        <p:spPr>
          <a:xfrm>
            <a:off x="685800" y="914400"/>
            <a:ext cx="7772400" cy="533400"/>
          </a:xfrm>
        </p:spPr>
        <p:txBody>
          <a:bodyPr anchor="t" anchorCtr="0"/>
          <a:lstStyle/>
          <a:p>
            <a:pPr eaLnBrk="1" hangingPunct="1">
              <a:spcBef>
                <a:spcPct val="20000"/>
              </a:spcBef>
              <a:buClr>
                <a:schemeClr val="hlink"/>
              </a:buClr>
              <a:buSzPct val="75000"/>
              <a:buFont typeface="Wingdings" panose="05000000000000000000" pitchFamily="2" charset="2"/>
              <a:buNone/>
            </a:pPr>
            <a:r>
              <a:rPr lang="km-KH" altLang="en-US" sz="2900" b="1" u="sng">
                <a:solidFill>
                  <a:srgbClr val="FFFFFF"/>
                </a:solidFill>
                <a:effectLst/>
                <a:latin typeface="Khmer OS Siemreap" panose="02000500000000020004" pitchFamily="2" charset="0"/>
                <a:cs typeface="Khmer OS Siemreap" panose="02000500000000020004" pitchFamily="2" charset="0"/>
              </a:rPr>
              <a:t>ទ្រឹស្តី គំលាត</a:t>
            </a:r>
            <a:endParaRPr lang="en-US" altLang="en-US" sz="2900" b="1" u="sng">
              <a:solidFill>
                <a:srgbClr val="FFFFFF"/>
              </a:solidFill>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zh-CN" altLang="en-US">
                <a:cs typeface="Arial" charset="0"/>
              </a:rPr>
              <a:t> </a:t>
            </a:r>
            <a:r>
              <a:rPr lang="en-US" altLang="zh-CN">
                <a:cs typeface="Arial" charset="0"/>
              </a:rPr>
              <a:t>Rashi/NEB, Speiser, Unger, Young, von Rad/Waltke/Ross</a:t>
            </a: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a:latin typeface="Arial"/>
                <a:ea typeface="ＭＳ Ｐゴシック" pitchFamily="-112" charset="-128"/>
                <a:cs typeface="Arial"/>
              </a:rPr>
              <a:t>34</a:t>
            </a:r>
          </a:p>
        </p:txBody>
      </p:sp>
      <p:sp>
        <p:nvSpPr>
          <p:cNvPr id="18"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១</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ឃ្លាដែលទាក់ទង </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 ដែលពឹងផ្អែក</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ឬ</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នៃពេលវេលា</a:t>
            </a:r>
            <a:r>
              <a:rPr lang="en-US" altLang="zh-CN" sz="2400" b="1">
                <a:latin typeface="Khmer OS Siemreap" panose="02000500000000020004" pitchFamily="2" charset="0"/>
                <a:cs typeface="Khmer OS Siemreap" panose="02000500000000020004" pitchFamily="2" charset="0"/>
              </a:rPr>
              <a:t>to </a:t>
            </a:r>
            <a:r>
              <a:rPr lang="km-KH" altLang="zh-CN" sz="2400" b="1">
                <a:latin typeface="Khmer OS Siemreap" panose="02000500000000020004" pitchFamily="2" charset="0"/>
                <a:cs typeface="Khmer OS Siemreap" panose="02000500000000020004" pitchFamily="2" charset="0"/>
              </a:rPr>
              <a:t>១</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២</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ព ចំណងជើង</a:t>
            </a:r>
            <a:endParaRPr lang="en-US" altLang="zh-CN" sz="2400" b="1">
              <a:latin typeface="Khmer OS Siemreap" panose="02000500000000020004" pitchFamily="2" charset="0"/>
              <a:cs typeface="Khmer OS Siemreap" panose="02000500000000020004" pitchFamily="2" charset="0"/>
            </a:endParaRPr>
          </a:p>
        </p:txBody>
      </p:sp>
      <p:sp>
        <p:nvSpPr>
          <p:cNvPr id="19" name="Text Box 8"/>
          <p:cNvSpPr txBox="1">
            <a:spLocks noChangeArrowheads="1"/>
          </p:cNvSpPr>
          <p:nvPr/>
        </p:nvSpPr>
        <p:spPr bwMode="auto">
          <a:xfrm>
            <a:off x="115888" y="2924175"/>
            <a:ext cx="899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200" b="1">
                <a:latin typeface="Khmer OS Siemreap" panose="02000500000000020004" pitchFamily="2" charset="0"/>
                <a:cs typeface="Khmer OS Siemreap" panose="02000500000000020004" pitchFamily="2" charset="0"/>
              </a:rPr>
              <a:t>២</a:t>
            </a:r>
            <a:r>
              <a:rPr lang="en-US" altLang="zh-CN" sz="2200" b="1">
                <a:latin typeface="Khmer OS Siemreap" panose="02000500000000020004" pitchFamily="2" charset="0"/>
                <a:cs typeface="Khmer OS Siemreap" panose="02000500000000020004" pitchFamily="2" charset="0"/>
              </a:rPr>
              <a:t>- </a:t>
            </a:r>
            <a:r>
              <a:rPr lang="km-KH" altLang="zh-CN" sz="2200" b="1">
                <a:latin typeface="Khmer OS Siemreap" panose="02000500000000020004" pitchFamily="2" charset="0"/>
                <a:cs typeface="Khmer OS Siemreap" panose="02000500000000020004" pitchFamily="2" charset="0"/>
              </a:rPr>
              <a:t>អនុប្រយោគបីដែលសឲ្យឃើញថា ជាមួយ អវិជ្ជមាន ដែលមានអារម្មណ៍ដាច់ចេញពីគ្នា ពណ៌នានូវ លក្ខខ័ណ្ឌអំពីផែនដី នៅពេលព្រះ អង្គបានមាន</a:t>
            </a:r>
            <a:r>
              <a:rPr lang="en-US" altLang="zh-CN" sz="2200" b="1">
                <a:latin typeface="Khmer OS Siemreap" panose="02000500000000020004" pitchFamily="2" charset="0"/>
                <a:cs typeface="Khmer OS Siemreap" panose="02000500000000020004" pitchFamily="2" charset="0"/>
              </a:rPr>
              <a:t> </a:t>
            </a:r>
            <a:r>
              <a:rPr lang="km-KH" altLang="zh-CN" sz="2200" b="1">
                <a:latin typeface="Khmer OS Siemreap" panose="02000500000000020004" pitchFamily="2" charset="0"/>
                <a:cs typeface="Khmer OS Siemreap" panose="02000500000000020004" pitchFamily="2" charset="0"/>
              </a:rPr>
              <a:t>បន្ទូល។</a:t>
            </a:r>
            <a:endParaRPr lang="en-US" altLang="zh-CN" sz="2200" b="1">
              <a:latin typeface="Khmer OS Siemreap" panose="02000500000000020004" pitchFamily="2" charset="0"/>
              <a:cs typeface="Khmer OS Siemreap" panose="02000500000000020004" pitchFamily="2" charset="0"/>
            </a:endParaRPr>
          </a:p>
        </p:txBody>
      </p:sp>
      <p:sp>
        <p:nvSpPr>
          <p:cNvPr id="20" name="Text Box 9"/>
          <p:cNvSpPr txBox="1">
            <a:spLocks noChangeArrowheads="1"/>
          </p:cNvSpPr>
          <p:nvPr/>
        </p:nvSpPr>
        <p:spPr bwMode="auto">
          <a:xfrm>
            <a:off x="0" y="6003925"/>
            <a:ext cx="90201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«នោះព្រះទ្រង់មានបន្ទូលថា </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ចូរឲ្យមានពន្លឺឡើង</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ដូច្នេះពន្លឺក៏មានឡើង»។</a:t>
            </a:r>
            <a:endParaRPr lang="en-US" altLang="en-US" sz="1600" b="1" dirty="0">
              <a:latin typeface="Khmer OS Siemreap" panose="02000500000000020004" pitchFamily="2" charset="0"/>
              <a:cs typeface="Khmer OS Siemreap" panose="02000500000000020004" pitchFamily="2" charset="0"/>
            </a:endParaRPr>
          </a:p>
          <a:p>
            <a:pPr algn="ctr" eaLnBrk="1" hangingPunct="1">
              <a:buFont typeface="Wingdings" panose="05000000000000000000" pitchFamily="2" charset="2"/>
              <a:buNone/>
            </a:pP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៣</a:t>
            </a:r>
            <a:r>
              <a:rPr lang="en-US" altLang="ja-JP" sz="2000" b="1" dirty="0">
                <a:latin typeface="Khmer OS Siemreap" panose="02000500000000020004" pitchFamily="2" charset="0"/>
                <a:cs typeface="Khmer OS Siemreap" panose="02000500000000020004" pitchFamily="2" charset="0"/>
              </a:rPr>
              <a:t>)</a:t>
            </a:r>
            <a:endParaRPr lang="en-US" altLang="en-US" sz="1600" b="1" dirty="0">
              <a:latin typeface="Khmer OS Siemreap" panose="02000500000000020004" pitchFamily="2" charset="0"/>
              <a:cs typeface="Khmer OS Siemreap" panose="02000500000000020004" pitchFamily="2" charset="0"/>
            </a:endParaRPr>
          </a:p>
        </p:txBody>
      </p:sp>
      <p:sp>
        <p:nvSpPr>
          <p:cNvPr id="21" name="Text Box 10"/>
          <p:cNvSpPr txBox="1">
            <a:spLocks noChangeArrowheads="1"/>
          </p:cNvSpPr>
          <p:nvPr/>
        </p:nvSpPr>
        <p:spPr bwMode="auto">
          <a:xfrm>
            <a:off x="115888" y="4797425"/>
            <a:ext cx="902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latin typeface="Khmer OS Siemreap" panose="02000500000000020004" pitchFamily="2" charset="0"/>
                <a:cs typeface="Khmer OS Siemreap" panose="02000500000000020004" pitchFamily="2" charset="0"/>
              </a:rPr>
              <a:t>៣</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ភាពមិនទាក់ទង</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ប្រយោគនិទានកថា បង្ហាញអំពីរបៀបដែលព្រះបាន បង្កើត​/ បង្កើតឡើងវីញនូវផែនដី ចូលទៅក្នុងរដ្ឋបច្ចុប្បន្នរបស់របស់វា </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មិនមែនជាការបង្កើតចេញពីគ្មានអ្វីសោះនោះទេ) បន្ទាប់ពី ការជំនុំជំរះរបស់ព្រះ។</a:t>
            </a:r>
            <a:endParaRPr lang="en-US" altLang="zh-CN" sz="2400" b="1" dirty="0">
              <a:latin typeface="Khmer OS Siemreap" panose="02000500000000020004" pitchFamily="2" charset="0"/>
              <a:cs typeface="Khmer OS Siemreap" panose="02000500000000020004" pitchFamily="2" charset="0"/>
            </a:endParaRPr>
          </a:p>
        </p:txBody>
      </p:sp>
      <p:sp>
        <p:nvSpPr>
          <p:cNvPr id="22" name="Text Box 13"/>
          <p:cNvSpPr txBox="1">
            <a:spLocks noChangeArrowheads="1"/>
          </p:cNvSpPr>
          <p:nvPr/>
        </p:nvSpPr>
        <p:spPr bwMode="auto">
          <a:xfrm>
            <a:off x="0" y="1828800"/>
            <a:ext cx="3563938"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km-KH" altLang="zh-CN" sz="2400" b="1">
                <a:latin typeface="Khmer OS Siemreap" panose="02000500000000020004" pitchFamily="2" charset="0"/>
                <a:cs typeface="Khmer OS Siemreap" panose="02000500000000020004" pitchFamily="2" charset="0"/>
              </a:rPr>
              <a:t>ការធ្លាក់ចុះរបស់សាតាំង</a:t>
            </a:r>
            <a:endParaRPr lang="en-US" altLang="zh-CN" sz="2400" b="1">
              <a:latin typeface="Khmer OS Siemreap" panose="02000500000000020004" pitchFamily="2" charset="0"/>
              <a:cs typeface="Khmer OS Siemreap" panose="02000500000000020004" pitchFamily="2" charset="0"/>
            </a:endParaRPr>
          </a:p>
        </p:txBody>
      </p:sp>
      <p:sp>
        <p:nvSpPr>
          <p:cNvPr id="24" name="Rectangle 16"/>
          <p:cNvSpPr>
            <a:spLocks noChangeArrowheads="1"/>
          </p:cNvSpPr>
          <p:nvPr/>
        </p:nvSpPr>
        <p:spPr bwMode="auto">
          <a:xfrm>
            <a:off x="34925" y="3175"/>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dirty="0">
              <a:solidFill>
                <a:schemeClr val="tx2"/>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25" name="Rectangle 18"/>
          <p:cNvSpPr>
            <a:spLocks noGrp="1" noChangeArrowheads="1"/>
          </p:cNvSpPr>
          <p:nvPr>
            <p:ph type="ctrTitle" sz="quarter"/>
          </p:nvPr>
        </p:nvSpPr>
        <p:spPr>
          <a:xfrm>
            <a:off x="685800" y="765175"/>
            <a:ext cx="7772400" cy="609600"/>
          </a:xfrm>
        </p:spPr>
        <p:txBody>
          <a:bodyPr anchor="t" anchorCtr="0"/>
          <a:lstStyle/>
          <a:p>
            <a:pPr eaLnBrk="1" hangingPunct="1">
              <a:spcBef>
                <a:spcPct val="20000"/>
              </a:spcBef>
              <a:buClr>
                <a:schemeClr val="hlink"/>
              </a:buClr>
              <a:buSzPct val="75000"/>
              <a:buFont typeface="Wingdings" panose="05000000000000000000" pitchFamily="2" charset="2"/>
              <a:buNone/>
            </a:pPr>
            <a:r>
              <a:rPr lang="km-KH" altLang="en-US" sz="2800" b="1" u="sng">
                <a:solidFill>
                  <a:schemeClr val="tx1"/>
                </a:solidFill>
                <a:effectLst/>
                <a:latin typeface="Khmer OS Siemreap" panose="02000500000000020004" pitchFamily="2" charset="0"/>
                <a:cs typeface="Khmer OS Siemreap" panose="02000500000000020004" pitchFamily="2" charset="0"/>
              </a:rPr>
              <a:t>ដែលទាក់ទង ការចាប់ផ្តើម </a:t>
            </a:r>
            <a:r>
              <a:rPr lang="en-US" altLang="en-US" sz="2800" b="1" u="sng">
                <a:solidFill>
                  <a:schemeClr val="tx1"/>
                </a:solidFill>
                <a:effectLst/>
                <a:latin typeface="Khmer OS Siemreap" panose="02000500000000020004" pitchFamily="2" charset="0"/>
                <a:cs typeface="Khmer OS Siemreap" panose="02000500000000020004" pitchFamily="2" charset="0"/>
              </a:rPr>
              <a:t> (</a:t>
            </a:r>
            <a:r>
              <a:rPr lang="km-KH" altLang="en-US" sz="2800" b="1" u="sng">
                <a:solidFill>
                  <a:schemeClr val="tx1"/>
                </a:solidFill>
                <a:effectLst/>
                <a:latin typeface="Khmer OS Siemreap" panose="02000500000000020004" pitchFamily="2" charset="0"/>
                <a:cs typeface="Khmer OS Siemreap" panose="02000500000000020004" pitchFamily="2" charset="0"/>
              </a:rPr>
              <a:t>ការប្រែប្រួលទាំង </a:t>
            </a:r>
            <a:r>
              <a:rPr lang="en-US" altLang="en-US" sz="2800" b="1" u="sng">
                <a:solidFill>
                  <a:schemeClr val="tx1"/>
                </a:solidFill>
                <a:effectLst/>
                <a:latin typeface="Khmer OS Siemreap" panose="02000500000000020004" pitchFamily="2" charset="0"/>
                <a:cs typeface="Khmer OS Siemreap" panose="02000500000000020004" pitchFamily="2" charset="0"/>
              </a:rPr>
              <a:t>5 )</a:t>
            </a:r>
          </a:p>
        </p:txBody>
      </p:sp>
      <p:sp>
        <p:nvSpPr>
          <p:cNvPr id="26"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«ឯផែនដីបានខូច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23" name="Text Box 14"/>
          <p:cNvSpPr txBox="1">
            <a:spLocks noChangeArrowheads="1"/>
          </p:cNvSpPr>
          <p:nvPr/>
        </p:nvSpPr>
        <p:spPr bwMode="auto">
          <a:xfrm rot="21291396">
            <a:off x="746567" y="2643500"/>
            <a:ext cx="8355284" cy="2880000"/>
          </a:xfrm>
          <a:prstGeom prst="rect">
            <a:avLst/>
          </a:prstGeom>
          <a:solidFill>
            <a:srgbClr val="800080"/>
          </a:solidFill>
          <a:ln w="9525">
            <a:solidFill>
              <a:srgbClr val="000A0D"/>
            </a:solidFill>
            <a:miter lim="800000"/>
            <a:headEnd/>
            <a:tailEnd/>
          </a:ln>
        </p:spPr>
        <p:txBody>
          <a:bodyPr wrap="square" anchor="ctr">
            <a:spAutoFit/>
          </a:bodyPr>
          <a:lstStyle>
            <a:lvl1pPr marL="457200" indent="-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dirty="0">
                <a:latin typeface="Khmer OS Siemreap" panose="02000500000000020004" pitchFamily="2" charset="0"/>
                <a:cs typeface="Khmer OS Siemreap" panose="02000500000000020004" pitchFamily="2" charset="0"/>
              </a:rPr>
              <a:t>ផលប៉ះពាល់</a:t>
            </a:r>
            <a:r>
              <a:rPr lang="en-US" altLang="zh-CN" sz="2400" dirty="0">
                <a:latin typeface="Khmer OS Siemreap" panose="02000500000000020004" pitchFamily="2" charset="0"/>
                <a:cs typeface="Khmer OS Siemreap" panose="02000500000000020004" pitchFamily="2" charset="0"/>
              </a:rPr>
              <a:t>:</a:t>
            </a:r>
          </a:p>
          <a:p>
            <a:pPr>
              <a:spcBef>
                <a:spcPct val="0"/>
              </a:spcBef>
              <a:buClrTx/>
              <a:buSzTx/>
              <a:buFont typeface="Wingdings" panose="05000000000000000000" pitchFamily="2" charset="2"/>
              <a:buNone/>
            </a:pPr>
            <a:r>
              <a:rPr lang="km-KH" altLang="ja-JP" sz="2400" dirty="0">
                <a:latin typeface="Khmer OS Siemreap" panose="02000500000000020004" pitchFamily="2" charset="0"/>
                <a:cs typeface="Khmer OS Siemreap" panose="02000500000000020004" pitchFamily="2" charset="0"/>
              </a:rPr>
              <a:t>ក) «ដ្បិតការបង្កើតដំបូង ឬ ការបង្កើតដំបូងបង្អស់  ម្នាក់បានរកឃើញនៅកន្លែងផ្សេងទៀតនៅក្នុងព្រះគម្ពីរ»</a:t>
            </a:r>
            <a:endParaRPr lang="en-US" altLang="ja-JP" sz="2400" dirty="0">
              <a:latin typeface="Khmer OS Siemreap" panose="02000500000000020004" pitchFamily="2" charset="0"/>
              <a:cs typeface="Khmer OS Siemreap" panose="02000500000000020004" pitchFamily="2" charset="0"/>
            </a:endParaRPr>
          </a:p>
          <a:p>
            <a:pPr>
              <a:spcBef>
                <a:spcPct val="0"/>
              </a:spcBef>
              <a:buClrTx/>
              <a:buSzTx/>
              <a:buFont typeface="Wingdings" panose="05000000000000000000" pitchFamily="2" charset="2"/>
              <a:buNone/>
            </a:pPr>
            <a:r>
              <a:rPr lang="km-KH" altLang="ja-JP" sz="2400" dirty="0">
                <a:latin typeface="Khmer OS Siemreap" panose="02000500000000020004" pitchFamily="2" charset="0"/>
                <a:cs typeface="Khmer OS Siemreap" panose="02000500000000020004" pitchFamily="2" charset="0"/>
              </a:rPr>
              <a:t>ខ)​ </a:t>
            </a:r>
            <a:r>
              <a:rPr lang="ru-RU" altLang="ja-JP" sz="2400" dirty="0">
                <a:cs typeface="Khmer OS Siemreap" panose="02000500000000020004" pitchFamily="2" charset="0"/>
              </a:rPr>
              <a:t>“</a:t>
            </a:r>
            <a:r>
              <a:rPr lang="km-KH" altLang="ja-JP" sz="2400" dirty="0">
                <a:latin typeface="Khmer OS Siemreap" panose="02000500000000020004" pitchFamily="2" charset="0"/>
                <a:cs typeface="Khmer OS Siemreap" panose="02000500000000020004" pitchFamily="2" charset="0"/>
              </a:rPr>
              <a:t>ទស្សនៈនេះពុំមានបង្រៀនឲ្យមានការវិវត្ត</a:t>
            </a:r>
            <a:r>
              <a:rPr lang="en-US" altLang="ja-JP" sz="2400" dirty="0">
                <a:latin typeface="Khmer OS Siemreap" panose="02000500000000020004" pitchFamily="2" charset="0"/>
                <a:cs typeface="Khmer OS Siemreap" panose="02000500000000020004" pitchFamily="2" charset="0"/>
              </a:rPr>
              <a:t> </a:t>
            </a:r>
            <a:r>
              <a:rPr lang="km-KH" altLang="ja-JP" sz="2400" dirty="0">
                <a:latin typeface="Khmer OS Siemreap" panose="02000500000000020004" pitchFamily="2" charset="0"/>
                <a:cs typeface="Khmer OS Siemreap" panose="02000500000000020004" pitchFamily="2" charset="0"/>
              </a:rPr>
              <a:t>អនុញ្ញាឲ្យមាន​ចំពោះវានោះទេ...វាគ្រាន់តែទទួលស្គាល់ថា «ការចាប់ផ្តើម» ដោយព្រះជាម្ចាស់ មិនមែនទៀងថាជា ការចាប់ផ្តើមដំបូង​យ៉ាងដាច់ខាតនោះទេ</a:t>
            </a:r>
            <a:r>
              <a:rPr lang="ru-RU" altLang="ja-JP" sz="2400" dirty="0">
                <a:cs typeface="Khmer OS Siemreap" panose="02000500000000020004" pitchFamily="2" charset="0"/>
              </a:rPr>
              <a:t>"</a:t>
            </a:r>
            <a:r>
              <a:rPr lang="en-US" altLang="ja-JP" sz="2400" dirty="0">
                <a:latin typeface="Khmer OS Siemreap" panose="02000500000000020004" pitchFamily="2" charset="0"/>
                <a:cs typeface="Khmer OS Siemreap" panose="02000500000000020004" pitchFamily="2" charset="0"/>
              </a:rPr>
              <a:t> (Ross, 723)</a:t>
            </a:r>
            <a:endParaRPr lang="en-US" altLang="zh-CN" sz="2400" dirty="0">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edge">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en-US" b="1" dirty="0" err="1">
                <a:solidFill>
                  <a:srgbClr val="FFFFFF"/>
                </a:solidFill>
                <a:latin typeface="Arial" charset="0"/>
                <a:ea typeface="ＭＳ Ｐゴシック" charset="0"/>
                <a:cs typeface="ＭＳ Ｐゴシック" charset="0"/>
              </a:rPr>
              <a:t>Enuma</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Elish</a:t>
            </a:r>
            <a:r>
              <a:rPr lang="en-US" b="1" dirty="0">
                <a:solidFill>
                  <a:srgbClr val="FFFFFF"/>
                </a:solidFill>
                <a:latin typeface="Arial" charset="0"/>
                <a:ea typeface="ＭＳ Ｐゴシック" charset="0"/>
                <a:cs typeface="ＭＳ Ｐゴシック" charset="0"/>
              </a:rPr>
              <a:t> (</a:t>
            </a:r>
            <a:r>
              <a:rPr lang="ru-RU"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When on High</a:t>
            </a:r>
            <a:r>
              <a:rPr lang="ru-RU"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រឿងរ៉ាវរបស់សាសន៍បាប៊ីឡូន អំពីការបង្ករបង្កើត</a:t>
            </a:r>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បានចែកទុកនៅក្នុង </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Akkadian</a:t>
            </a:r>
          </a:p>
          <a:p>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នៅលើផ្ទាំងចរឹកទាំង​ប្រាំពីរ បានតែងឡើងកំឡុងពេល សត្សវត្តទី​១១​ មុន គ.ស</a:t>
            </a:r>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Tiamat </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មាតា ទេពធីតា</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altLang="en-US" sz="2800" b="1" dirty="0" err="1">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Marduk</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មាដុក សម្លាប់កូនប្រុស</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 Tiamat, </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ដែលបង្កើតពិភពលោកចេញពី ការបំបែកសាកសពរបស់នាងទៅក្នុងទឹក និង​ផ្ទៃមេឃ</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មនុស្សជាតិ បានបង្កើតមកឲ្យធ្វើការងារធ្ងន់ចេញពី​លោហិតរបស់អ្នករួមសហការគំនិតក្បត់ របស់ </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Tiamat, </a:t>
            </a:r>
            <a:r>
              <a:rPr lang="en-US" altLang="en-US" sz="2800" b="1" dirty="0" err="1">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Kingu</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p:txBody>
      </p:sp>
      <p:sp>
        <p:nvSpPr>
          <p:cNvPr id="216070"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69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What are you going to do now?</a:t>
            </a:r>
            <a:endParaRPr lang="zh-CN" altLang="en-US" b="1" dirty="0">
              <a:solidFill>
                <a:srgbClr val="000000"/>
              </a:solidFill>
            </a:endParaRPr>
          </a:p>
        </p:txBody>
      </p:sp>
      <p:sp>
        <p:nvSpPr>
          <p:cNvPr id="8" name="AutoShape 6"/>
          <p:cNvSpPr>
            <a:spLocks noChangeArrowheads="1"/>
          </p:cNvSpPr>
          <p:nvPr/>
        </p:nvSpPr>
        <p:spPr bwMode="auto">
          <a:xfrm>
            <a:off x="5148064" y="4221088"/>
            <a:ext cx="1800200" cy="1728192"/>
          </a:xfrm>
          <a:prstGeom prst="wedgeRoundRectCallout">
            <a:avLst>
              <a:gd name="adj1" fmla="val -92036"/>
              <a:gd name="adj2" fmla="val -1983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9" name="AutoShape 5"/>
          <p:cNvSpPr>
            <a:spLocks noChangeArrowheads="1"/>
          </p:cNvSpPr>
          <p:nvPr/>
        </p:nvSpPr>
        <p:spPr bwMode="auto">
          <a:xfrm>
            <a:off x="4572001" y="2420888"/>
            <a:ext cx="2088232" cy="1440160"/>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13"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fontAlgn="ctr">
              <a:spcBef>
                <a:spcPct val="0"/>
              </a:spcBef>
              <a:buFontTx/>
              <a:buNone/>
              <a:defRPr/>
            </a:pPr>
            <a:r>
              <a:rPr lang="km-KH" altLang="zh-CN" sz="2400" b="1" dirty="0">
                <a:solidFill>
                  <a:srgbClr val="000000"/>
                </a:solidFill>
                <a:latin typeface="Khmer OS Siemreap" panose="02000500000000020004" pitchFamily="2" charset="0"/>
                <a:cs typeface="Khmer OS Siemreap" panose="02000500000000020004" pitchFamily="2" charset="0"/>
              </a:rPr>
              <a:t>អូហូ</a:t>
            </a:r>
            <a:r>
              <a:rPr lang="en-US" altLang="zh-CN" sz="2400" b="1" dirty="0">
                <a:solidFill>
                  <a:srgbClr val="000000"/>
                </a:solidFill>
                <a:latin typeface="Khmer OS Siemreap" panose="02000500000000020004" pitchFamily="2" charset="0"/>
                <a:cs typeface="Khmer OS Siemreap" panose="02000500000000020004" pitchFamily="2" charset="0"/>
              </a:rPr>
              <a:t>!!... </a:t>
            </a:r>
            <a:r>
              <a:rPr lang="km-KH" altLang="zh-CN" sz="2400" b="1" dirty="0">
                <a:solidFill>
                  <a:srgbClr val="000000"/>
                </a:solidFill>
                <a:latin typeface="Khmer OS Siemreap" panose="02000500000000020004" pitchFamily="2" charset="0"/>
                <a:cs typeface="Khmer OS Siemreap" panose="02000500000000020004" pitchFamily="2" charset="0"/>
              </a:rPr>
              <a:t>ខ្ញុំទើបតែបង្កើតរយៈពេល ២៤ម៉ោង នៃពន្លឺ និង​ភាពងងឹត នៅលើផែនដី </a:t>
            </a:r>
            <a:r>
              <a:rPr lang="en-US" altLang="zh-CN" sz="2400" b="1" dirty="0">
                <a:solidFill>
                  <a:srgbClr val="000000"/>
                </a:solidFill>
                <a:latin typeface="Khmer OS Siemreap" panose="02000500000000020004" pitchFamily="2" charset="0"/>
                <a:cs typeface="Khmer OS Siemreap" panose="02000500000000020004" pitchFamily="2" charset="0"/>
              </a:rPr>
              <a:t>…</a:t>
            </a:r>
            <a:endParaRPr lang="zh-CN" altLang="en-US" sz="2400" b="1" dirty="0">
              <a:solidFill>
                <a:srgbClr val="000000"/>
              </a:solidFill>
              <a:latin typeface="Khmer OS Siemreap" panose="02000500000000020004" pitchFamily="2" charset="0"/>
              <a:cs typeface="Khmer OS Siemreap" panose="02000500000000020004" pitchFamily="2" charset="0"/>
            </a:endParaRPr>
          </a:p>
        </p:txBody>
      </p:sp>
      <p:sp>
        <p:nvSpPr>
          <p:cNvPr id="14" name="TextBox 13"/>
          <p:cNvSpPr txBox="1">
            <a:spLocks noChangeArrowheads="1"/>
          </p:cNvSpPr>
          <p:nvPr/>
        </p:nvSpPr>
        <p:spPr bwMode="auto">
          <a:xfrm>
            <a:off x="4729163" y="2565400"/>
            <a:ext cx="1858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km-KH" altLang="zh-CN" sz="2400" b="1" dirty="0">
                <a:solidFill>
                  <a:srgbClr val="000000"/>
                </a:solidFill>
                <a:latin typeface="Khmer OS Siemreap" panose="02000500000000020004" pitchFamily="2" charset="0"/>
                <a:cs typeface="Khmer OS Siemreap" panose="02000500000000020004" pitchFamily="2" charset="0"/>
              </a:rPr>
              <a:t>តើអ្នកនឹងធ្វើអ្វីឥឡូវនេះ</a:t>
            </a:r>
            <a:r>
              <a:rPr lang="en-US" altLang="zh-CN" sz="2400" b="1" dirty="0">
                <a:solidFill>
                  <a:srgbClr val="000000"/>
                </a:solidFill>
                <a:latin typeface="Khmer OS Siemreap" panose="02000500000000020004" pitchFamily="2" charset="0"/>
                <a:cs typeface="Khmer OS Siemreap" panose="02000500000000020004" pitchFamily="2" charset="0"/>
              </a:rPr>
              <a:t>?</a:t>
            </a:r>
            <a:endParaRPr lang="zh-CN" altLang="en-US" sz="2400" b="1" dirty="0">
              <a:solidFill>
                <a:srgbClr val="000000"/>
              </a:solidFill>
              <a:latin typeface="Khmer OS Siemreap" panose="02000500000000020004" pitchFamily="2" charset="0"/>
              <a:cs typeface="Khmer OS Siemreap" panose="02000500000000020004" pitchFamily="2" charset="0"/>
            </a:endParaRPr>
          </a:p>
        </p:txBody>
      </p:sp>
      <p:sp>
        <p:nvSpPr>
          <p:cNvPr id="15" name="TextBox 14"/>
          <p:cNvSpPr txBox="1">
            <a:spLocks noChangeArrowheads="1"/>
          </p:cNvSpPr>
          <p:nvPr/>
        </p:nvSpPr>
        <p:spPr bwMode="auto">
          <a:xfrm>
            <a:off x="5219700" y="4491038"/>
            <a:ext cx="1655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km-KH" altLang="zh-CN" sz="2800" b="1" dirty="0">
                <a:solidFill>
                  <a:srgbClr val="000000"/>
                </a:solidFill>
                <a:latin typeface="Khmer OS Siemreap" panose="02000500000000020004" pitchFamily="2" charset="0"/>
                <a:cs typeface="Khmer OS Siemreap" panose="02000500000000020004" pitchFamily="2" charset="0"/>
              </a:rPr>
              <a:t>ហៅវា ថា១ ថ្ងៃ</a:t>
            </a:r>
            <a:r>
              <a:rPr lang="en-US" altLang="zh-CN" sz="2800" b="1" dirty="0">
                <a:solidFill>
                  <a:srgbClr val="000000"/>
                </a:solidFill>
                <a:latin typeface="Khmer OS Siemreap" panose="02000500000000020004" pitchFamily="2" charset="0"/>
                <a:cs typeface="Khmer OS Siemreap" panose="02000500000000020004" pitchFamily="2" charset="0"/>
              </a:rPr>
              <a:t> …</a:t>
            </a:r>
            <a:endParaRPr lang="zh-CN" altLang="en-US" sz="2800" b="1"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9" name="Rectangle 3"/>
          <p:cNvSpPr>
            <a:spLocks noGrp="1" noChangeArrowheads="1"/>
          </p:cNvSpPr>
          <p:nvPr>
            <p:ph type="ctrTitle"/>
          </p:nvPr>
        </p:nvSpPr>
        <p:spPr>
          <a:xfrm>
            <a:off x="871538" y="315913"/>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10"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ផ្ទៃមេឃបានកើតមក​ ដោយសារព្រះបន្ទូល​ព្រះយេហូវ៉ា  ហើយពួកបរិវារ នៅលើនោះ បានកើតដោយសាខ្យល់ពីព្រះឱស្ឋទ្រង់</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ទំនុកដំកើង</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endParaRPr lang="en-US" altLang="en-US"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1" name="Text Box 6"/>
          <p:cNvSpPr txBox="1">
            <a:spLocks noChangeArrowheads="1"/>
          </p:cNvSpPr>
          <p:nvPr/>
        </p:nvSpPr>
        <p:spPr bwMode="auto">
          <a:xfrm>
            <a:off x="685800" y="4816475"/>
            <a:ext cx="8229600" cy="1938338"/>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«ពិតណាស់នៅទីនេះគ្មានការពិចារណា អំពីការពន្យាពេលឬដំណើរការសាកល្បង និង​កំហុសឬ ការសម្រេចបានមួយជំហានម្តងបន្តិចៗទេ»</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b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br>
            <a:r>
              <a:rPr lang="en-US" altLang="ja-JP"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John Whitcomb, </a:t>
            </a:r>
            <a:r>
              <a:rPr lang="en-US" altLang="ja-JP"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The Early Earth</a:t>
            </a:r>
            <a:r>
              <a:rPr lang="en-US" altLang="ja-JP"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24</a:t>
            </a:r>
            <a:endParaRPr lang="en-US" altLang="en-US"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2"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40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ការបង្កើតភ្លាមៗ</a:t>
            </a:r>
            <a:endParaRPr lang="en-US" altLang="en-US" sz="40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a:t>
            </a:r>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8"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50000"/>
              </a:lnSpc>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lnSpc>
                <a:spcPct val="150000"/>
              </a:lnSpc>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km-KH" altLang="en-US" sz="3200" b="1" dirty="0">
                <a:solidFill>
                  <a:schemeClr val="bg1"/>
                </a:solidFill>
                <a:latin typeface="Khmer OS Siemreap" panose="02000500000000020004" pitchFamily="2" charset="0"/>
                <a:cs typeface="Khmer OS Siemreap" panose="02000500000000020004" pitchFamily="2" charset="0"/>
              </a:rPr>
              <a:t>ដានីយ៉ែល</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៨</a:t>
            </a:r>
            <a:r>
              <a:rPr lang="en-US" altLang="en-US" sz="3200" b="1" dirty="0">
                <a:solidFill>
                  <a:schemeClr val="bg1"/>
                </a:solidFill>
                <a:latin typeface="Khmer OS Siemreap" panose="02000500000000020004" pitchFamily="2"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២៦</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តែឯង</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ក្រៅពី</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លោកុ.១</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មាន </a:t>
            </a:r>
            <a:r>
              <a:rPr lang="ru-RU" altLang="en-US" sz="3200" b="1" dirty="0">
                <a:solidFill>
                  <a:schemeClr val="bg1"/>
                </a:solidFill>
                <a:latin typeface="Arial" panose="020B0604020202020204" pitchFamily="34"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ល្ងាច និង​មានព្រឹក</a:t>
            </a:r>
            <a:r>
              <a:rPr lang="ru-RU" altLang="en-US" sz="3200" b="1" dirty="0">
                <a:solidFill>
                  <a:schemeClr val="bg1"/>
                </a:solidFill>
                <a:latin typeface="Arial" panose="020B0604020202020204" pitchFamily="34" charset="0"/>
                <a:cs typeface="Khmer OS Siemreap" panose="02000500000000020004" pitchFamily="2" charset="0"/>
              </a:rPr>
              <a:t>"</a:t>
            </a:r>
            <a:br>
              <a:rPr lang="en-US" altLang="en-US" sz="3200" b="1" dirty="0">
                <a:solidFill>
                  <a:schemeClr val="bg1"/>
                </a:solidFill>
                <a:latin typeface="Khmer OS Siemreap" panose="02000500000000020004" pitchFamily="2" charset="0"/>
                <a:cs typeface="Khmer OS Siemreap" panose="02000500000000020004" pitchFamily="2" charset="0"/>
              </a:rPr>
            </a:br>
            <a:r>
              <a:rPr lang="en-US" altLang="en-US" sz="3200" b="1" dirty="0">
                <a:solidFill>
                  <a:schemeClr val="bg1"/>
                </a:solidFill>
                <a:latin typeface="Khmer OS Siemreap" panose="02000500000000020004" pitchFamily="2"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ដោយទស្សនៈតាមន័យពាក្យ</a:t>
            </a:r>
            <a:endParaRPr lang="en-US" altLang="en-US" sz="3200" b="1" dirty="0">
              <a:solidFill>
                <a:schemeClr val="bg1"/>
              </a:solidFill>
              <a:latin typeface="Khmer OS Siemreap" panose="02000500000000020004" pitchFamily="2" charset="0"/>
              <a:cs typeface="Khmer OS Siemreap" panose="02000500000000020004" pitchFamily="2" charset="0"/>
            </a:endParaRPr>
          </a:p>
        </p:txBody>
      </p:sp>
      <p:sp>
        <p:nvSpPr>
          <p:cNvPr id="7"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defRPr/>
            </a:pPr>
            <a:r>
              <a:rPr lang="en-US" altLang="ja-JP" sz="2800" b="1">
                <a:solidFill>
                  <a:srgbClr val="FFFFFF"/>
                </a:solidFill>
                <a:latin typeface="Khmer OS Siemreap" panose="02000500000000020004" pitchFamily="2" charset="0"/>
                <a:cs typeface="Khmer OS Siemreap" panose="02000500000000020004" pitchFamily="2" charset="0"/>
              </a:rPr>
              <a:t>«</a:t>
            </a:r>
            <a:r>
              <a:rPr lang="km-KH" altLang="ja-JP" sz="2800" b="1">
                <a:solidFill>
                  <a:srgbClr val="FFFFFF"/>
                </a:solidFill>
                <a:latin typeface="Khmer OS Siemreap" panose="02000500000000020004" pitchFamily="2" charset="0"/>
                <a:cs typeface="Khmer OS Siemreap" panose="02000500000000020004" pitchFamily="2" charset="0"/>
              </a:rPr>
              <a:t>ឯការជាក់ស្តែង </a:t>
            </a:r>
            <a:r>
              <a:rPr lang="km-KH" altLang="ja-JP" sz="2800" b="1">
                <a:solidFill>
                  <a:srgbClr val="F8E47F"/>
                </a:solidFill>
                <a:latin typeface="Khmer OS Siemreap" panose="02000500000000020004" pitchFamily="2" charset="0"/>
                <a:cs typeface="Khmer OS Siemreap" panose="02000500000000020004" pitchFamily="2" charset="0"/>
              </a:rPr>
              <a:t>ពីព្រឹក និង​ល្ងាចទាំងប៉ុន្មាន</a:t>
            </a:r>
            <a:r>
              <a:rPr lang="en-US" altLang="ja-JP" sz="2800" b="1">
                <a:solidFill>
                  <a:srgbClr val="F8E47F"/>
                </a:solidFill>
                <a:latin typeface="Khmer OS Siemreap" panose="02000500000000020004" pitchFamily="2" charset="0"/>
                <a:cs typeface="Khmer OS Siemreap" panose="02000500000000020004" pitchFamily="2" charset="0"/>
              </a:rPr>
              <a:t> </a:t>
            </a:r>
            <a:r>
              <a:rPr lang="km-KH" altLang="ja-JP" sz="2800" b="1">
                <a:solidFill>
                  <a:srgbClr val="FFFFFF"/>
                </a:solidFill>
                <a:latin typeface="Khmer OS Siemreap" panose="02000500000000020004" pitchFamily="2" charset="0"/>
                <a:cs typeface="Khmer OS Siemreap" panose="02000500000000020004" pitchFamily="2" charset="0"/>
              </a:rPr>
              <a:t>ដែលបានប្រាប់មកនោះជាសេចក្តីពិតហើយ ប៉ុន្តែត្រូវឲ្យឯងបំបិទការជាក់ស្តែងនេះទុកនៅ ដ្បិតគឺសម្រាប់ពេលទៅមុខជាយូរលង់»</a:t>
            </a:r>
            <a:r>
              <a:rPr lang="en-US" altLang="ja-JP" sz="2800" b="1">
                <a:solidFill>
                  <a:srgbClr val="FFFFFF"/>
                </a:solidFill>
                <a:latin typeface="Khmer OS Siemreap" panose="02000500000000020004" pitchFamily="2" charset="0"/>
                <a:cs typeface="Khmer OS Siemreap" panose="02000500000000020004" pitchFamily="2" charset="0"/>
              </a:rPr>
              <a:t> (</a:t>
            </a:r>
            <a:r>
              <a:rPr lang="km-KH" altLang="ja-JP" sz="2800" b="1">
                <a:solidFill>
                  <a:srgbClr val="FFFFFF"/>
                </a:solidFill>
                <a:latin typeface="Khmer OS Siemreap" panose="02000500000000020004" pitchFamily="2" charset="0"/>
                <a:cs typeface="Khmer OS Siemreap" panose="02000500000000020004" pitchFamily="2" charset="0"/>
              </a:rPr>
              <a:t>ព្រះគម្ពីរបរិសុទ្ធ</a:t>
            </a:r>
            <a:r>
              <a:rPr lang="en-US" altLang="ja-JP" sz="2800" b="1">
                <a:solidFill>
                  <a:srgbClr val="FFFFFF"/>
                </a:solidFill>
                <a:latin typeface="Khmer OS Siemreap" panose="02000500000000020004" pitchFamily="2" charset="0"/>
                <a:cs typeface="Khmer OS Siemreap" panose="02000500000000020004" pitchFamily="2" charset="0"/>
              </a:rPr>
              <a:t>).</a:t>
            </a:r>
            <a:endParaRPr lang="en-US" altLang="en-US" sz="2800" b="1">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11"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ដែលជាចំនួនលេខ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 មួយ</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2" name="Rectangle 7"/>
          <p:cNvSpPr>
            <a:spLocks noChangeArrowheads="1"/>
          </p:cNvSpPr>
          <p:nvPr/>
        </p:nvSpPr>
        <p:spPr bwMode="auto">
          <a:xfrm>
            <a:off x="990600" y="4620344"/>
            <a:ext cx="7848600" cy="1905000"/>
          </a:xfrm>
          <a:prstGeom prst="rect">
            <a:avLst/>
          </a:prstGeom>
          <a:solidFill>
            <a:srgbClr val="FF0000"/>
          </a:solidFill>
          <a:ln w="9525">
            <a:no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None/>
              <a:defRPr/>
            </a:pPr>
            <a:r>
              <a:rPr lang="km-KH"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ក្នុងភាសាហេព្រើរ </a:t>
            </a:r>
            <a:r>
              <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ពេល</a:t>
            </a:r>
            <a:r>
              <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(yom) </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គឺ បាននៅពីមុខ ដោយជាចំនួន</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គឺតែងតែតាមន័យពាក្យ</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685800" y="609600"/>
            <a:ext cx="7772400" cy="1143000"/>
          </a:xfrm>
          <a:effectLst>
            <a:outerShdw blurRad="63500" dist="35921" dir="2700000" algn="ctr" rotWithShape="0">
              <a:schemeClr val="tx2">
                <a:alpha val="74998"/>
              </a:schemeClr>
            </a:outerShdw>
          </a:effectLst>
        </p:spPr>
        <p:txBody>
          <a:bodyPr/>
          <a:lstStyle/>
          <a:p>
            <a:pPr eaLnBrk="1" hangingPunct="1">
              <a:defRPr/>
            </a:pPr>
            <a:r>
              <a:rPr lang="km-KH" altLang="en-US" dirty="0">
                <a:solidFill>
                  <a:schemeClr val="bg1"/>
                </a:solidFill>
                <a:latin typeface="Khmer OS Siemreap" panose="02000500000000020004" pitchFamily="2" charset="0"/>
                <a:cs typeface="Khmer OS Siemreap" panose="02000500000000020004" pitchFamily="2" charset="0"/>
              </a:rPr>
              <a:t>ជនគណនា</a:t>
            </a:r>
            <a:r>
              <a:rPr lang="en-US" altLang="en-US" dirty="0">
                <a:solidFill>
                  <a:schemeClr val="bg1"/>
                </a:solidFill>
                <a:latin typeface="Khmer OS Siemreap" panose="02000500000000020004" pitchFamily="2" charset="0"/>
                <a:cs typeface="Khmer OS Siemreap" panose="02000500000000020004" pitchFamily="2" charset="0"/>
              </a:rPr>
              <a:t> </a:t>
            </a:r>
            <a:r>
              <a:rPr lang="km-KH" altLang="en-US" dirty="0">
                <a:solidFill>
                  <a:schemeClr val="bg1"/>
                </a:solidFill>
                <a:latin typeface="Khmer OS Siemreap" panose="02000500000000020004" pitchFamily="2" charset="0"/>
                <a:cs typeface="Khmer OS Siemreap" panose="02000500000000020004" pitchFamily="2" charset="0"/>
              </a:rPr>
              <a:t>៧</a:t>
            </a:r>
            <a:r>
              <a:rPr lang="en-US" altLang="en-US" dirty="0">
                <a:solidFill>
                  <a:schemeClr val="bg1"/>
                </a:solidFill>
                <a:latin typeface="Khmer OS Siemreap" panose="02000500000000020004" pitchFamily="2" charset="0"/>
                <a:cs typeface="Khmer OS Siemreap" panose="02000500000000020004" pitchFamily="2" charset="0"/>
              </a:rPr>
              <a:t>:</a:t>
            </a:r>
            <a:r>
              <a:rPr lang="km-KH" altLang="en-US" dirty="0">
                <a:solidFill>
                  <a:schemeClr val="bg1"/>
                </a:solidFill>
                <a:latin typeface="Khmer OS Siemreap" panose="02000500000000020004" pitchFamily="2" charset="0"/>
                <a:cs typeface="Khmer OS Siemreap" panose="02000500000000020004" pitchFamily="2" charset="0"/>
              </a:rPr>
              <a:t>១២</a:t>
            </a:r>
            <a:endParaRPr lang="en-US" altLang="en-US" dirty="0">
              <a:latin typeface="Khmer OS Siemreap" panose="02000500000000020004" pitchFamily="2" charset="0"/>
              <a:cs typeface="Khmer OS Siemreap" panose="02000500000000020004" pitchFamily="2" charset="0"/>
            </a:endParaRPr>
          </a:p>
        </p:txBody>
      </p:sp>
      <p:sp>
        <p:nvSpPr>
          <p:cNvPr id="7" name="Rectangle 4"/>
          <p:cNvSpPr>
            <a:spLocks noChangeArrowheads="1"/>
          </p:cNvSpPr>
          <p:nvPr/>
        </p:nvSpPr>
        <p:spPr bwMode="auto">
          <a:xfrm>
            <a:off x="762000" y="2205038"/>
            <a:ext cx="7772400" cy="1300162"/>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defRPr/>
            </a:pPr>
            <a:r>
              <a:rPr lang="en-US" altLang="ja-JP" sz="3600" dirty="0">
                <a:solidFill>
                  <a:srgbClr val="FFFFFF"/>
                </a:solidFill>
                <a:latin typeface="Khmer OS Siemreap" panose="02000500000000020004" pitchFamily="2" charset="0"/>
                <a:cs typeface="Khmer OS Siemreap" panose="02000500000000020004" pitchFamily="2" charset="0"/>
              </a:rPr>
              <a:t>«</a:t>
            </a:r>
            <a:r>
              <a:rPr lang="km-KH" altLang="ja-JP" sz="3600" dirty="0">
                <a:solidFill>
                  <a:srgbClr val="FFFFFF"/>
                </a:solidFill>
                <a:latin typeface="Khmer OS Siemreap" panose="02000500000000020004" pitchFamily="2" charset="0"/>
                <a:cs typeface="Khmer OS Siemreap" panose="02000500000000020004" pitchFamily="2" charset="0"/>
              </a:rPr>
              <a:t>អ្នកដែលថ្វាយដង្វាយរបស់ខ្លួន​ ក្នុង</a:t>
            </a:r>
            <a:r>
              <a:rPr lang="en-US" altLang="ja-JP" sz="3600" dirty="0">
                <a:solidFill>
                  <a:srgbClr val="FFFFFF"/>
                </a:solidFill>
                <a:latin typeface="Khmer OS Siemreap" panose="02000500000000020004" pitchFamily="2" charset="0"/>
                <a:cs typeface="Khmer OS Siemreap" panose="02000500000000020004" pitchFamily="2" charset="0"/>
              </a:rPr>
              <a:t>Now </a:t>
            </a:r>
            <a:r>
              <a:rPr lang="km-KH" altLang="ja-JP" sz="3600" dirty="0">
                <a:solidFill>
                  <a:srgbClr val="FFFF00"/>
                </a:solidFill>
                <a:latin typeface="Khmer OS Siemreap" panose="02000500000000020004" pitchFamily="2" charset="0"/>
                <a:cs typeface="Khmer OS Siemreap" panose="02000500000000020004" pitchFamily="2" charset="0"/>
              </a:rPr>
              <a:t>ថ្ងៃមុនដំបូង</a:t>
            </a:r>
            <a:r>
              <a:rPr lang="en-US" altLang="ja-JP" sz="3600" dirty="0">
                <a:solidFill>
                  <a:srgbClr val="FFFF00"/>
                </a:solidFill>
                <a:latin typeface="Khmer OS Siemreap" panose="02000500000000020004" pitchFamily="2" charset="0"/>
                <a:cs typeface="Khmer OS Siemreap" panose="02000500000000020004" pitchFamily="2" charset="0"/>
              </a:rPr>
              <a:t> </a:t>
            </a:r>
            <a:r>
              <a:rPr lang="km-KH" altLang="ja-JP" sz="3600" dirty="0">
                <a:solidFill>
                  <a:srgbClr val="FFFFFF"/>
                </a:solidFill>
                <a:latin typeface="Khmer OS Siemreap" panose="02000500000000020004" pitchFamily="2" charset="0"/>
                <a:cs typeface="Khmer OS Siemreap" panose="02000500000000020004" pitchFamily="2" charset="0"/>
              </a:rPr>
              <a:t>នោះ គឺ ណាសូន</a:t>
            </a:r>
            <a:r>
              <a:rPr lang="en-US" altLang="ja-JP" sz="3600" dirty="0">
                <a:solidFill>
                  <a:srgbClr val="FFFFFF"/>
                </a:solidFill>
                <a:latin typeface="Khmer OS Siemreap" panose="02000500000000020004" pitchFamily="2" charset="0"/>
                <a:cs typeface="Khmer OS Siemreap" panose="02000500000000020004" pitchFamily="2" charset="0"/>
              </a:rPr>
              <a:t>…</a:t>
            </a:r>
            <a:r>
              <a:rPr lang="km-KH" altLang="ja-JP" sz="3600" dirty="0">
                <a:solidFill>
                  <a:srgbClr val="FFFFFF"/>
                </a:solidFill>
                <a:latin typeface="Khmer OS Siemreap" panose="02000500000000020004" pitchFamily="2" charset="0"/>
                <a:cs typeface="Khmer OS Siemreap" panose="02000500000000020004" pitchFamily="2" charset="0"/>
              </a:rPr>
              <a:t>»</a:t>
            </a:r>
            <a:endParaRPr lang="en-US" altLang="en-US" sz="3600"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ctrTitle"/>
          </p:nvPr>
        </p:nvSpPr>
        <p:spPr>
          <a:xfrm>
            <a:off x="685799" y="349250"/>
            <a:ext cx="7877971" cy="1022350"/>
          </a:xfrm>
          <a:effectLst>
            <a:outerShdw blurRad="63500" dist="29783" dir="1514402" algn="ctr" rotWithShape="0">
              <a:schemeClr val="bg1">
                <a:alpha val="74998"/>
              </a:schemeClr>
            </a:outerShdw>
          </a:effectLst>
        </p:spPr>
        <p:txBody>
          <a:bodyPr/>
          <a:lstStyle/>
          <a:p>
            <a:pPr eaLnBrk="1" hangingPunct="1"/>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7" name="Rectangle 5"/>
          <p:cNvSpPr>
            <a:spLocks noChangeArrowheads="1"/>
          </p:cNvSpPr>
          <p:nvPr/>
        </p:nvSpPr>
        <p:spPr bwMode="auto">
          <a:xfrm>
            <a:off x="0" y="1905000"/>
            <a:ext cx="9036496" cy="32004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ដែលជាចំនួនគុណនាម</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ទីមួយ /ដំបូង</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គំរូ សម្រាប់ ការងារ និង​សម្រាក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4925" y="44450"/>
            <a:ext cx="6049963" cy="165576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en-US" sz="32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យើងទទួល ៧ ថ្ងៃ របស់យើងក្នុងមួយសប្តាហ៍ មកពី លោកុប្បតិ្ត ជំពូក ១</a:t>
            </a:r>
            <a:endParaRPr lang="en-US" altLang="en-US" sz="3200" b="1" kern="0"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r>
              <a:rPr lang="km-KH" altLang="zh-CN" sz="3200" b="1" dirty="0">
                <a:solidFill>
                  <a:schemeClr val="tx1"/>
                </a:solidFill>
                <a:latin typeface="Khmer OS Siemreap" panose="02000500000000020004" pitchFamily="2" charset="0"/>
                <a:cs typeface="Khmer OS Siemreap" panose="02000500000000020004" pitchFamily="2" charset="0"/>
              </a:rPr>
              <a:t>ពេលវេលា</a:t>
            </a:r>
            <a:endParaRPr lang="en-US" altLang="zh-CN" sz="3200" b="1" dirty="0">
              <a:solidFill>
                <a:schemeClr val="tx1"/>
              </a:solidFill>
              <a:latin typeface="Khmer OS Siemreap" panose="02000500000000020004" pitchFamily="2" charset="0"/>
              <a:cs typeface="Khmer OS Siemreap" panose="02000500000000020004" pitchFamily="2"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zh-CN" sz="1800" b="1" kern="0" dirty="0">
                <a:solidFill>
                  <a:schemeClr val="tx1"/>
                </a:solidFill>
                <a:latin typeface="Khmer OS Siemreap" panose="02000500000000020004" pitchFamily="2" charset="0"/>
                <a:cs typeface="Khmer OS Siemreap" panose="02000500000000020004" pitchFamily="2" charset="0"/>
              </a:rPr>
              <a:t>ថ្ងៃរះ</a:t>
            </a:r>
            <a:endParaRPr lang="en-US" altLang="zh-CN" sz="1800" b="1" kern="0" dirty="0">
              <a:solidFill>
                <a:schemeClr val="tx1"/>
              </a:solidFill>
              <a:latin typeface="Khmer OS Siemreap" panose="02000500000000020004" pitchFamily="2" charset="0"/>
              <a:cs typeface="Khmer OS Siemreap" panose="02000500000000020004" pitchFamily="2"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2000" b="1" kern="0" dirty="0">
                <a:solidFill>
                  <a:schemeClr val="tx1"/>
                </a:solidFill>
                <a:latin typeface="Khmer OS Siemreap" panose="02000500000000020004" pitchFamily="2" charset="0"/>
                <a:cs typeface="Khmer OS Siemreap" panose="02000500000000020004" pitchFamily="2" charset="0"/>
              </a:rPr>
              <a:t>ថ្ងៃត្រង់</a:t>
            </a:r>
            <a:endParaRPr lang="en-US" altLang="zh-CN" sz="2000" b="1" kern="0" dirty="0">
              <a:solidFill>
                <a:schemeClr val="tx1"/>
              </a:solidFill>
              <a:latin typeface="Khmer OS Siemreap" panose="02000500000000020004" pitchFamily="2" charset="0"/>
              <a:cs typeface="Khmer OS Siemreap" panose="02000500000000020004" pitchFamily="2"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zh-CN" sz="3200" b="1" kern="0" dirty="0">
                <a:solidFill>
                  <a:schemeClr val="tx1"/>
                </a:solidFill>
                <a:latin typeface="Khmer OS Siemreap" panose="02000500000000020004" pitchFamily="2" charset="0"/>
                <a:cs typeface="Khmer OS Siemreap" panose="02000500000000020004" pitchFamily="2" charset="0"/>
              </a:rPr>
              <a:t>ថ្ងៃ</a:t>
            </a:r>
            <a:endParaRPr lang="en-US" altLang="zh-CN" sz="3600" b="1" kern="0" dirty="0">
              <a:solidFill>
                <a:schemeClr val="tx1"/>
              </a:solidFill>
              <a:latin typeface="Khmer OS Siemreap" panose="02000500000000020004" pitchFamily="2" charset="0"/>
              <a:cs typeface="Khmer OS Siemreap" panose="02000500000000020004" pitchFamily="2"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2000" b="1" kern="0" dirty="0">
                <a:solidFill>
                  <a:schemeClr val="bg1"/>
                </a:solidFill>
                <a:latin typeface="Khmer OS Siemreap" panose="02000500000000020004" pitchFamily="2" charset="0"/>
                <a:cs typeface="Khmer OS Siemreap" panose="02000500000000020004" pitchFamily="2" charset="0"/>
              </a:rPr>
              <a:t>កណ្តាលអធ្រាត</a:t>
            </a:r>
            <a:endParaRPr lang="en-US" altLang="zh-CN" sz="2000" b="1" kern="0" dirty="0">
              <a:solidFill>
                <a:schemeClr val="bg1"/>
              </a:solidFill>
              <a:latin typeface="Khmer OS Siemreap" panose="02000500000000020004" pitchFamily="2" charset="0"/>
              <a:cs typeface="Khmer OS Siemreap" panose="02000500000000020004" pitchFamily="2"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1800" b="1" kern="0" dirty="0">
                <a:solidFill>
                  <a:schemeClr val="bg1"/>
                </a:solidFill>
                <a:latin typeface="Khmer OS Siemreap" panose="02000500000000020004" pitchFamily="2" charset="0"/>
                <a:cs typeface="Khmer OS Siemreap" panose="02000500000000020004" pitchFamily="2" charset="0"/>
              </a:rPr>
              <a:t>ថ្ងៃលិច</a:t>
            </a:r>
            <a:endParaRPr lang="en-US" altLang="zh-CN" sz="1800" b="1" kern="0" dirty="0">
              <a:solidFill>
                <a:schemeClr val="bg1"/>
              </a:solidFill>
              <a:latin typeface="Khmer OS Siemreap" panose="02000500000000020004" pitchFamily="2" charset="0"/>
              <a:cs typeface="Khmer OS Siemreap" panose="02000500000000020004" pitchFamily="2"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km-KH" altLang="zh-CN" sz="2800" b="1" kern="0" dirty="0">
                <a:solidFill>
                  <a:schemeClr val="bg1"/>
                </a:solidFill>
                <a:latin typeface="Khmer OS Siemreap" panose="02000500000000020004" pitchFamily="2" charset="0"/>
                <a:cs typeface="Khmer OS Siemreap" panose="02000500000000020004" pitchFamily="2" charset="0"/>
              </a:rPr>
              <a:t>យប់</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24 Hour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AM/PM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Roman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Jewish</a:t>
            </a:r>
          </a:p>
        </p:txBody>
      </p:sp>
    </p:spTree>
    <p:extLst>
      <p:ext uri="{BB962C8B-B14F-4D97-AF65-F5344CB8AC3E}">
        <p14:creationId xmlns:p14="http://schemas.microsoft.com/office/powerpoint/2010/main" val="318436119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27" name="Rectangle 2"/>
          <p:cNvSpPr txBox="1">
            <a:spLocks noChangeArrowheads="1"/>
          </p:cNvSpPr>
          <p:nvPr/>
        </p:nvSpPr>
        <p:spPr bwMode="auto">
          <a:xfrm>
            <a:off x="762000" y="152400"/>
            <a:ext cx="7772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km-KH" altLang="zh-CN" sz="4800" b="1" i="1" kern="0" dirty="0">
                <a:solidFill>
                  <a:schemeClr val="bg1"/>
                </a:solidFill>
                <a:latin typeface="Khmer OS Siemreap" panose="02000500000000020004" pitchFamily="2" charset="0"/>
                <a:cs typeface="Khmer OS Siemreap" panose="02000500000000020004" pitchFamily="2" charset="0"/>
              </a:rPr>
              <a:t>ពេលចាប់ផ្តើមថ្ងៃ</a:t>
            </a:r>
            <a:r>
              <a:rPr lang="en-US" altLang="zh-CN" sz="5400" b="1" i="1" kern="0" dirty="0">
                <a:solidFill>
                  <a:schemeClr val="bg1"/>
                </a:solidFill>
                <a:latin typeface="Khmer OS Siemreap" panose="02000500000000020004" pitchFamily="2" charset="0"/>
                <a:cs typeface="Khmer OS Siemreap" panose="02000500000000020004" pitchFamily="2" charset="0"/>
              </a:rPr>
              <a:t>…</a:t>
            </a:r>
            <a:endParaRPr lang="en-US" altLang="zh-CN" sz="5400" kern="0" dirty="0">
              <a:latin typeface="Khmer OS Siemreap" panose="02000500000000020004" pitchFamily="2" charset="0"/>
              <a:cs typeface="Khmer OS Siemreap" panose="02000500000000020004" pitchFamily="2" charset="0"/>
            </a:endParaRPr>
          </a:p>
        </p:txBody>
      </p:sp>
      <p:sp>
        <p:nvSpPr>
          <p:cNvPr id="2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រ៉ូម៉ាំង</a:t>
            </a:r>
            <a:endParaRPr lang="en-US" altLang="en-US" sz="2800" b="1" dirty="0">
              <a:solidFill>
                <a:schemeClr val="tx2"/>
              </a:solidFill>
              <a:latin typeface="Khmer OS Siemreap" panose="02000500000000020004" pitchFamily="2" charset="0"/>
              <a:cs typeface="Khmer OS Siemreap" panose="02000500000000020004" pitchFamily="2" charset="0"/>
            </a:endParaRPr>
          </a:p>
        </p:txBody>
      </p:sp>
      <p:sp>
        <p:nvSpPr>
          <p:cNvPr id="2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យូដា</a:t>
            </a:r>
            <a:endParaRPr lang="en-US" altLang="en-US" sz="2800" b="1">
              <a:solidFill>
                <a:schemeClr val="tx2"/>
              </a:solidFill>
              <a:latin typeface="Khmer OS Siemreap" panose="02000500000000020004" pitchFamily="2" charset="0"/>
              <a:cs typeface="Khmer OS Siemreap" panose="02000500000000020004" pitchFamily="2" charset="0"/>
            </a:endParaRPr>
          </a:p>
        </p:txBody>
      </p:sp>
      <p:sp>
        <p:nvSpPr>
          <p:cNvPr id="30" name="Text Box 14"/>
          <p:cNvSpPr txBox="1">
            <a:spLocks noChangeArrowheads="1"/>
          </p:cNvSpPr>
          <p:nvPr/>
        </p:nvSpPr>
        <p:spPr bwMode="auto">
          <a:xfrm>
            <a:off x="2479576" y="3018613"/>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1" name="Text Box 15"/>
          <p:cNvSpPr txBox="1">
            <a:spLocks noChangeArrowheads="1"/>
          </p:cNvSpPr>
          <p:nvPr/>
        </p:nvSpPr>
        <p:spPr bwMode="auto">
          <a:xfrm>
            <a:off x="1717576" y="4121925"/>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  ១</a:t>
            </a:r>
            <a:endPar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2" name="Text Box 16"/>
          <p:cNvSpPr txBox="1">
            <a:spLocks noChangeArrowheads="1"/>
          </p:cNvSpPr>
          <p:nvPr/>
        </p:nvSpPr>
        <p:spPr bwMode="auto">
          <a:xfrm>
            <a:off x="6060976" y="3018613"/>
            <a:ext cx="3048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3" name="Text Box 17"/>
          <p:cNvSpPr txBox="1">
            <a:spLocks noChangeArrowheads="1"/>
          </p:cNvSpPr>
          <p:nvPr/>
        </p:nvSpPr>
        <p:spPr bwMode="auto">
          <a:xfrm>
            <a:off x="5298976" y="4121925"/>
            <a:ext cx="3429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4"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នោះមានល្ងាច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5"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 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6"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ជាថ្ងៃទី១។</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7"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នោះក៏មាន</a:t>
            </a:r>
          </a:p>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8"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9"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a:t>
            </a:r>
            <a:r>
              <a:rPr lang="km-KH" altLang="en-US" sz="2000" b="1" dirty="0">
                <a:solidFill>
                  <a:schemeClr val="bg1"/>
                </a:solidFill>
                <a:latin typeface="Khmer OS Siemreap" panose="02000500000000020004" pitchFamily="2" charset="0"/>
                <a:cs typeface="Khmer OS Siemreap" panose="02000500000000020004" pitchFamily="2" charset="0"/>
              </a:rPr>
              <a:t>ជា</a:t>
            </a:r>
            <a:r>
              <a:rPr lang="en-US" altLang="en-US" sz="2000" b="1" dirty="0">
                <a:solidFill>
                  <a:schemeClr val="bg1"/>
                </a:solidFill>
                <a:latin typeface="Khmer OS Siemreap" panose="02000500000000020004" pitchFamily="2" charset="0"/>
                <a:cs typeface="Khmer OS Siemreap" panose="02000500000000020004" pitchFamily="2" charset="0"/>
              </a:rPr>
              <a:t> </a:t>
            </a:r>
            <a:br>
              <a:rPr lang="en-US" altLang="en-US" sz="2000" b="1" dirty="0">
                <a:solidFill>
                  <a:schemeClr val="bg1"/>
                </a:solidFill>
                <a:latin typeface="Khmer OS Siemreap" panose="02000500000000020004" pitchFamily="2" charset="0"/>
                <a:cs typeface="Khmer OS Siemreap" panose="02000500000000020004" pitchFamily="2" charset="0"/>
              </a:rPr>
            </a:br>
            <a:r>
              <a:rPr lang="km-KH" altLang="en-US" sz="2000" b="1" dirty="0">
                <a:solidFill>
                  <a:schemeClr val="bg1"/>
                </a:solidFill>
                <a:latin typeface="Khmer OS Siemreap" panose="02000500000000020004" pitchFamily="2" charset="0"/>
                <a:cs typeface="Khmer OS Siemreap" panose="02000500000000020004" pitchFamily="2" charset="0"/>
              </a:rPr>
              <a:t>ថ្ងៃទី២ ។</a:t>
            </a:r>
            <a:endParaRPr lang="en-US" altLang="en-US" sz="2000" b="1" dirty="0">
              <a:solidFill>
                <a:schemeClr val="tx2"/>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15379317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wipe(left)">
                                      <p:cBhvr>
                                        <p:cTn id="21" dur="500"/>
                                        <p:tgtEl>
                                          <p:spTgt spid="2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dissolve">
                                      <p:cBhvr>
                                        <p:cTn id="36" dur="500"/>
                                        <p:tgtEl>
                                          <p:spTgt spid="3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dissolve">
                                      <p:cBhvr>
                                        <p:cTn id="41" dur="500"/>
                                        <p:tgtEl>
                                          <p:spTgt spid="3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dissolve">
                                      <p:cBhvr>
                                        <p:cTn id="46" dur="500"/>
                                        <p:tgtEl>
                                          <p:spTgt spid="3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Effect transition="in" filter="dissolve">
                                      <p:cBhvr>
                                        <p:cTn id="51" dur="500"/>
                                        <p:tgtEl>
                                          <p:spTgt spid="3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7">
                                            <p:txEl>
                                              <p:pRg st="1" end="1"/>
                                            </p:txEl>
                                          </p:spTgt>
                                        </p:tgtEl>
                                        <p:attrNameLst>
                                          <p:attrName>style.visibility</p:attrName>
                                        </p:attrNameLst>
                                      </p:cBhvr>
                                      <p:to>
                                        <p:strVal val="visible"/>
                                      </p:to>
                                    </p:set>
                                    <p:animEffect transition="in" filter="dissolve">
                                      <p:cBhvr>
                                        <p:cTn id="56" dur="500"/>
                                        <p:tgtEl>
                                          <p:spTgt spid="3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8">
                                            <p:txEl>
                                              <p:pRg st="0" end="0"/>
                                            </p:txEl>
                                          </p:spTgt>
                                        </p:tgtEl>
                                        <p:attrNameLst>
                                          <p:attrName>style.visibility</p:attrName>
                                        </p:attrNameLst>
                                      </p:cBhvr>
                                      <p:to>
                                        <p:strVal val="visible"/>
                                      </p:to>
                                    </p:set>
                                    <p:animEffect transition="in" filter="dissolve">
                                      <p:cBhvr>
                                        <p:cTn id="61" dur="500"/>
                                        <p:tgtEl>
                                          <p:spTgt spid="3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dissolve">
                                      <p:cBhvr>
                                        <p:cTn id="6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utoUpdateAnimBg="0"/>
      <p:bldP spid="29" grpId="0" build="p" autoUpdateAnimBg="0"/>
      <p:bldP spid="30" grpId="0" animBg="1" autoUpdateAnimBg="0"/>
      <p:bldP spid="31" grpId="0" animBg="1" autoUpdateAnimBg="0"/>
      <p:bldP spid="32" grpId="0" animBg="1" autoUpdateAnimBg="0"/>
      <p:bldP spid="33" grpId="0" animBg="1" autoUpdateAnimBg="0"/>
      <p:bldP spid="34" grpId="0" build="p" autoUpdateAnimBg="0"/>
      <p:bldP spid="35" grpId="0" build="p" autoUpdateAnimBg="0"/>
      <p:bldP spid="36" grpId="0" build="p" autoUpdateAnimBg="0"/>
      <p:bldP spid="37" grpId="0" build="p" autoUpdateAnimBg="0"/>
      <p:bldP spid="38" grpId="0" build="p" autoUpdateAnimBg="0"/>
      <p:bldP spid="3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4" descr="Gen 763px-EriduGenes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9"/>
          <p:cNvSpPr>
            <a:spLocks noGrp="1"/>
          </p:cNvSpPr>
          <p:nvPr>
            <p:ph type="title"/>
          </p:nvPr>
        </p:nvSpPr>
        <p:spPr>
          <a:xfrm>
            <a:off x="228600" y="152400"/>
            <a:ext cx="7295728" cy="1143000"/>
          </a:xfrm>
          <a:effectLst/>
        </p:spPr>
        <p:txBody>
          <a:bodyPr/>
          <a:lstStyle/>
          <a:p>
            <a:pPr>
              <a:defRPr/>
            </a:pPr>
            <a:r>
              <a:rPr lang="km-KH" altLang="en-US" sz="36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រឿងរ៉ាវដទៃពីរទៀតអំពី </a:t>
            </a:r>
            <a:r>
              <a:rPr lang="en-US" altLang="en-US" sz="36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Sumerian</a:t>
            </a:r>
            <a:endParaRPr lang="en-US" sz="3600" b="1" dirty="0">
              <a:solidFill>
                <a:schemeClr val="bg1"/>
              </a:solidFill>
              <a:effectLst>
                <a:glow rad="228600">
                  <a:schemeClr val="accent4">
                    <a:satMod val="175000"/>
                    <a:alpha val="40000"/>
                  </a:schemeClr>
                </a:glow>
              </a:effectLst>
              <a:latin typeface="Arial" charset="0"/>
              <a:ea typeface="ＭＳ Ｐゴシック" charset="0"/>
              <a:cs typeface="ＭＳ Ｐゴシック" charset="0"/>
            </a:endParaRPr>
          </a:p>
        </p:txBody>
      </p:sp>
      <p:sp>
        <p:nvSpPr>
          <p:cNvPr id="6" name="Content Placeholder 11"/>
          <p:cNvSpPr txBox="1">
            <a:spLocks/>
          </p:cNvSpPr>
          <p:nvPr/>
        </p:nvSpPr>
        <p:spPr bwMode="auto">
          <a:xfrm>
            <a:off x="4648200" y="2743200"/>
            <a:ext cx="4419600" cy="35052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ត្រូវបានបង្កើតតាមរយៈ ដីឥដ្ឋភាពជាឪពុករបស់មួយប្រភេទ </a:t>
            </a:r>
          </a:p>
          <a:p>
            <a:pPr marL="457200" indent="-457200">
              <a:buFont typeface="Arial" panose="020B0604020202020204" pitchFamily="34" charset="0"/>
              <a:buChar char="•"/>
            </a:pP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en-US" altLang="en-US" sz="2800" b="1"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Ninmakh</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និង</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en-US" altLang="en-US" sz="2800" b="1"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Namma</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បានធ្វើតាមម៉ូឌ មនុស្សជាតិពីដីឥដ្ឋ​ទៅជាអាហារចំការ និង ពលកម្ម</a:t>
            </a:r>
            <a:endPar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pPr>
              <a:spcBef>
                <a:spcPct val="20000"/>
              </a:spcBef>
              <a:buFontTx/>
              <a:buChar char="•"/>
              <a:defRPr/>
            </a:pPr>
            <a:endParaRPr lang="en-US" sz="2800" b="1" dirty="0">
              <a:solidFill>
                <a:srgbClr val="FFFFFF"/>
              </a:solidFill>
              <a:effectLst>
                <a:glow rad="228600">
                  <a:schemeClr val="accent4">
                    <a:satMod val="175000"/>
                    <a:alpha val="40000"/>
                  </a:schemeClr>
                </a:glow>
              </a:effectLst>
              <a:cs typeface="Arial" charset="0"/>
            </a:endParaRPr>
          </a:p>
        </p:txBody>
      </p:sp>
      <p:sp>
        <p:nvSpPr>
          <p:cNvPr id="11" name="Content Placeholder 11"/>
          <p:cNvSpPr txBox="1">
            <a:spLocks/>
          </p:cNvSpPr>
          <p:nvPr/>
        </p:nvSpPr>
        <p:spPr bwMode="auto">
          <a:xfrm>
            <a:off x="4572000" y="1676400"/>
            <a:ext cx="4267200" cy="9144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None/>
            </a:pPr>
            <a:r>
              <a:rPr lang="en-US"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en-US" altLang="en-US" sz="2800" b="1" i="1" u="sng"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Ninmakh</a:t>
            </a:r>
            <a:r>
              <a:rPr lang="en-US"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និងការបង្កើត នៃមនុស្សជាតិ</a:t>
            </a:r>
            <a:endPar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
        <p:nvSpPr>
          <p:cNvPr id="29" name="Content Placeholder 10"/>
          <p:cNvSpPr>
            <a:spLocks noGrp="1"/>
          </p:cNvSpPr>
          <p:nvPr>
            <p:ph sz="half" idx="1"/>
          </p:nvPr>
        </p:nvSpPr>
        <p:spPr>
          <a:xfrm>
            <a:off x="533400" y="1676400"/>
            <a:ext cx="3363913" cy="685800"/>
          </a:xfrm>
          <a:effectLst/>
        </p:spPr>
        <p:txBody>
          <a:bodyPr/>
          <a:lstStyle/>
          <a:p>
            <a:pPr marL="0" indent="0">
              <a:buFontTx/>
              <a:buNone/>
            </a:pPr>
            <a:r>
              <a:rPr lang="km-KH" altLang="en-US" b="1" i="1" u="sng"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លោកុប្បតិ្ត </a:t>
            </a:r>
            <a:r>
              <a:rPr lang="en-US" altLang="en-US" b="1" i="1" u="sng" dirty="0" err="1">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Eridu</a:t>
            </a:r>
            <a:r>
              <a:rPr lang="km-KH" altLang="en-US" b="1" i="1" u="sng"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endParaRPr lang="en-US" altLang="en-US" sz="32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
        <p:nvSpPr>
          <p:cNvPr id="10" name="Content Placeholder 10"/>
          <p:cNvSpPr>
            <a:spLocks noGrp="1"/>
          </p:cNvSpPr>
          <p:nvPr>
            <p:ph sz="half" idx="1"/>
          </p:nvPr>
        </p:nvSpPr>
        <p:spPr>
          <a:xfrm>
            <a:off x="533400" y="2819400"/>
            <a:ext cx="4267200" cy="3733800"/>
          </a:xfrm>
          <a:effectLst/>
        </p:spPr>
        <p:txBody>
          <a:bodyPr/>
          <a:lstStyle/>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ប្រភពដើម</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1600 </a:t>
            </a:r>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មុនគ.ស</a:t>
            </a:r>
            <a:endPar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endParaRPr lang="en-US" altLang="en-US" sz="10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រឿងរ៉ាវលោកុប្បតិ្ត ស្របគ្នាតាមលំដាប់ </a:t>
            </a:r>
            <a:endPar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 ការង្កើត មនុស្សជាតិត ទីក្រុង និង ជំនន់ដ៏ធំ</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វីរៈបុរស មានឈ្មោះថា</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en-US" altLang="en-US" b="1" dirty="0" err="1">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Ziusudra</a:t>
            </a:r>
            <a:endParaRPr lang="en-US" altLang="en-US" sz="32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ដែលជាចំនួនគុណនាម</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ទីមួយ /ដំបូង</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គំរូ សម្រាប់ ការងារ និង​សម្រាក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ព្រះអាទិត្យ​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&amp;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ព្រះច័ន្ទ មិនទាន់មាន រហូតដល់   ថ្ងែទី៤ </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4"/>
          <p:cNvSpPr>
            <a:spLocks noChangeArrowheads="1"/>
          </p:cNvSpPr>
          <p:nvPr/>
        </p:nvSpPr>
        <p:spPr bwMode="auto">
          <a:xfrm>
            <a:off x="611188" y="2060575"/>
            <a:ext cx="7732712" cy="396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buSzPct val="95000"/>
              <a:buFont typeface="Monotype Sorts"/>
              <a:buNone/>
            </a:pPr>
            <a:r>
              <a:rPr lang="km-KH" altLang="zh-CN" sz="3600" b="1" dirty="0">
                <a:solidFill>
                  <a:schemeClr val="bg1"/>
                </a:solidFill>
                <a:effectLst>
                  <a:glow rad="228600">
                    <a:schemeClr val="tx1"/>
                  </a:glow>
                </a:effectLst>
                <a:latin typeface="Khmer OS Battambang" panose="02000500000000020004" pitchFamily="2" charset="0"/>
                <a:ea typeface="ヒラギノ角ゴ Pro W3"/>
                <a:cs typeface="Khmer OS Battambang" panose="02000500000000020004" pitchFamily="2" charset="0"/>
              </a:rPr>
              <a:t>ដិត្យអ្វីៗ របស់ទ្រង់ដែលរកមើលមិនឃើញតាំងពីកំណើតលោកិយ៍មក ទោះទាំងព្រះចេស្តាដ៏នៅអស់កល្បជានិច្ច និង​និស្ស័យជាព្រះរបស់ទ្រង់ឃើញច្បាស់ ដោយពិចារណាយល់របស់ទាំងប៉ុន្មាន ដែលទ្រង់បង្កើត។</a:t>
            </a:r>
            <a:endParaRPr lang="en-US" altLang="zh-CN" sz="3600" b="1" dirty="0">
              <a:solidFill>
                <a:schemeClr val="bg1"/>
              </a:solidFill>
              <a:effectLst>
                <a:glow rad="228600">
                  <a:schemeClr val="tx1"/>
                </a:glow>
              </a:effectLst>
              <a:latin typeface="Khmer OS Battambang" panose="02000500000000020004" pitchFamily="2" charset="0"/>
              <a:ea typeface="ヒラギノ角ゴ Pro W3"/>
              <a:cs typeface="Khmer OS Battambang" panose="02000500000000020004" pitchFamily="2" charset="0"/>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19" name="Rectangle 3"/>
          <p:cNvSpPr>
            <a:spLocks noGrp="1" noChangeArrowheads="1"/>
          </p:cNvSpPr>
          <p:nvPr>
            <p:ph type="title"/>
          </p:nvPr>
        </p:nvSpPr>
        <p:spPr>
          <a:xfrm>
            <a:off x="228600" y="0"/>
            <a:ext cx="4114800" cy="685800"/>
          </a:xfrm>
        </p:spPr>
        <p:txBody>
          <a:bodyPr/>
          <a:lstStyle/>
          <a:p>
            <a:pPr algn="l" eaLnBrk="1" hangingPunct="1"/>
            <a:r>
              <a:rPr lang="km-KH" altLang="en-US" sz="3600" dirty="0">
                <a:solidFill>
                  <a:srgbClr val="FFFFFF"/>
                </a:solidFill>
                <a:latin typeface="Khmer OS Siemreap" panose="02000500000000020004" pitchFamily="2" charset="0"/>
                <a:cs typeface="Khmer OS Siemreap" panose="02000500000000020004" pitchFamily="2" charset="0"/>
              </a:rPr>
              <a:t>រ៉ូម</a:t>
            </a:r>
            <a:r>
              <a:rPr lang="en-US" altLang="en-US" sz="3600" dirty="0">
                <a:solidFill>
                  <a:srgbClr val="FFFFFF"/>
                </a:solidFill>
                <a:latin typeface="Khmer OS Siemreap" panose="02000500000000020004" pitchFamily="2" charset="0"/>
                <a:cs typeface="Khmer OS Siemreap" panose="02000500000000020004" pitchFamily="2" charset="0"/>
              </a:rPr>
              <a:t> </a:t>
            </a:r>
            <a:r>
              <a:rPr lang="km-KH" altLang="en-US" sz="3600" dirty="0">
                <a:solidFill>
                  <a:srgbClr val="FFFFFF"/>
                </a:solidFill>
                <a:latin typeface="Khmer OS Siemreap" panose="02000500000000020004" pitchFamily="2" charset="0"/>
                <a:cs typeface="Khmer OS Siemreap" panose="02000500000000020004" pitchFamily="2" charset="0"/>
              </a:rPr>
              <a:t>១</a:t>
            </a:r>
            <a:r>
              <a:rPr lang="en-US" altLang="en-US" sz="3600" dirty="0">
                <a:solidFill>
                  <a:srgbClr val="FFFFFF"/>
                </a:solidFill>
                <a:latin typeface="Khmer OS Siemreap" panose="02000500000000020004" pitchFamily="2" charset="0"/>
                <a:cs typeface="Khmer OS Siemreap" panose="02000500000000020004" pitchFamily="2" charset="0"/>
              </a:rPr>
              <a:t>:</a:t>
            </a:r>
            <a:r>
              <a:rPr lang="km-KH" altLang="en-US" sz="3600" dirty="0">
                <a:solidFill>
                  <a:srgbClr val="FFFFFF"/>
                </a:solidFill>
                <a:latin typeface="Khmer OS Siemreap" panose="02000500000000020004" pitchFamily="2" charset="0"/>
                <a:cs typeface="Khmer OS Siemreap" panose="02000500000000020004" pitchFamily="2" charset="0"/>
              </a:rPr>
              <a:t>២០</a:t>
            </a:r>
            <a:endParaRPr lang="en-US" altLang="en-US" sz="3600" dirty="0">
              <a:solidFill>
                <a:srgbClr val="FFFFFF"/>
              </a:solidFill>
              <a:latin typeface="Khmer OS Siemreap" panose="02000500000000020004" pitchFamily="2" charset="0"/>
              <a:cs typeface="Khmer OS Siemreap" panose="02000500000000020004" pitchFamily="2" charset="0"/>
            </a:endParaRPr>
          </a:p>
        </p:txBody>
      </p:sp>
      <p:sp>
        <p:nvSpPr>
          <p:cNvPr id="20" name="Text Box 5"/>
          <p:cNvSpPr txBox="1">
            <a:spLocks noChangeArrowheads="1"/>
          </p:cNvSpPr>
          <p:nvPr/>
        </p:nvSpPr>
        <p:spPr bwMode="auto">
          <a:xfrm>
            <a:off x="106933" y="767606"/>
            <a:ext cx="3240931" cy="1077218"/>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តាំពីកំណើតលោកិយ</a:t>
            </a:r>
            <a:r>
              <a:rPr lang="en-US"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a:t>
            </a:r>
          </a:p>
        </p:txBody>
      </p:sp>
      <p:sp>
        <p:nvSpPr>
          <p:cNvPr id="21" name="Text Box 6"/>
          <p:cNvSpPr txBox="1">
            <a:spLocks noChangeArrowheads="1"/>
          </p:cNvSpPr>
          <p:nvPr/>
        </p:nvSpPr>
        <p:spPr bwMode="auto">
          <a:xfrm>
            <a:off x="3551238" y="620713"/>
            <a:ext cx="3181350" cy="1077218"/>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មនុស្សបាន </a:t>
            </a:r>
          </a:p>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ឃើញព្រះ</a:t>
            </a:r>
            <a:endParaRPr lang="en-US"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endParaRPr>
          </a:p>
        </p:txBody>
      </p:sp>
      <p:grpSp>
        <p:nvGrpSpPr>
          <p:cNvPr id="22" name="Group 7"/>
          <p:cNvGrpSpPr>
            <a:grpSpLocks/>
          </p:cNvGrpSpPr>
          <p:nvPr/>
        </p:nvGrpSpPr>
        <p:grpSpPr bwMode="auto">
          <a:xfrm>
            <a:off x="827088" y="1643063"/>
            <a:ext cx="4608512" cy="2073275"/>
            <a:chOff x="1008" y="1013"/>
            <a:chExt cx="2208" cy="1435"/>
          </a:xfrm>
        </p:grpSpPr>
        <p:sp>
          <p:nvSpPr>
            <p:cNvPr id="23"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24" name="Line 9"/>
            <p:cNvSpPr>
              <a:spLocks noChangeShapeType="1"/>
            </p:cNvSpPr>
            <p:nvPr/>
          </p:nvSpPr>
          <p:spPr bwMode="auto">
            <a:xfrm flipH="1" flipV="1">
              <a:off x="1491" y="1013"/>
              <a:ext cx="573" cy="81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endParaRPr>
            </a:p>
          </p:txBody>
        </p:sp>
      </p:grpSp>
      <p:grpSp>
        <p:nvGrpSpPr>
          <p:cNvPr id="25" name="Group 10"/>
          <p:cNvGrpSpPr>
            <a:grpSpLocks/>
          </p:cNvGrpSpPr>
          <p:nvPr/>
        </p:nvGrpSpPr>
        <p:grpSpPr bwMode="auto">
          <a:xfrm rot="21429521" flipH="1">
            <a:off x="1657350" y="1844675"/>
            <a:ext cx="5954713" cy="3513138"/>
            <a:chOff x="3648" y="64"/>
            <a:chExt cx="2208" cy="2384"/>
          </a:xfrm>
        </p:grpSpPr>
        <p:sp>
          <p:nvSpPr>
            <p:cNvPr id="26" name="Oval 11"/>
            <p:cNvSpPr>
              <a:spLocks noChangeArrowheads="1"/>
            </p:cNvSpPr>
            <p:nvPr/>
          </p:nvSpPr>
          <p:spPr bwMode="auto">
            <a:xfrm rot="21286189">
              <a:off x="3648" y="1820"/>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27" name="Line 12"/>
            <p:cNvSpPr>
              <a:spLocks noChangeShapeType="1"/>
            </p:cNvSpPr>
            <p:nvPr/>
          </p:nvSpPr>
          <p:spPr bwMode="auto">
            <a:xfrm flipH="1" flipV="1">
              <a:off x="3911" y="57"/>
              <a:ext cx="1472" cy="1756"/>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endParaRPr>
            </a:p>
          </p:txBody>
        </p:sp>
      </p:grpSp>
      <p:sp>
        <p:nvSpPr>
          <p:cNvPr id="28" name="Text Box 6"/>
          <p:cNvSpPr txBox="1">
            <a:spLocks noChangeArrowheads="1"/>
          </p:cNvSpPr>
          <p:nvPr/>
        </p:nvSpPr>
        <p:spPr bwMode="auto">
          <a:xfrm>
            <a:off x="6300192" y="620713"/>
            <a:ext cx="2808883" cy="830997"/>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 </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តាមន័យពាក្យ</a:t>
            </a: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 </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២៤</a:t>
            </a: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ម៉ោង រាល់ថ្ងៃ</a:t>
            </a:r>
            <a:endPar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9" descr="questionlif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02175"/>
            <a:ext cx="27463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6"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sp>
        <p:nvSpPr>
          <p:cNvPr id="13" name="Rectangle 2"/>
          <p:cNvSpPr txBox="1">
            <a:spLocks noChangeArrowheads="1"/>
          </p:cNvSpPr>
          <p:nvPr/>
        </p:nvSpPr>
        <p:spPr bwMode="auto">
          <a:xfrm>
            <a:off x="304800" y="228600"/>
            <a:ext cx="8458200" cy="1295400"/>
          </a:xfrm>
          <a:prstGeom prst="rect">
            <a:avLst/>
          </a:prstGeom>
          <a:solidFill>
            <a:srgbClr val="0066C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km-KH" altLang="en-US" b="1" kern="0">
                <a:solidFill>
                  <a:schemeClr val="bg1"/>
                </a:solidFill>
                <a:latin typeface="Khmer OS Siemreap" panose="02000500000000020004" pitchFamily="2" charset="0"/>
                <a:cs typeface="Khmer OS Siemreap" panose="02000500000000020004" pitchFamily="2" charset="0"/>
              </a:rPr>
              <a:t>តើនរណាជឿលើអ្វី</a:t>
            </a:r>
            <a:r>
              <a:rPr lang="en-US" altLang="en-US" b="1" kern="0">
                <a:solidFill>
                  <a:schemeClr val="bg1"/>
                </a:solidFill>
                <a:latin typeface="Khmer OS Siemreap" panose="02000500000000020004" pitchFamily="2" charset="0"/>
                <a:cs typeface="Khmer OS Siemreap" panose="02000500000000020004" pitchFamily="2" charset="0"/>
              </a:rPr>
              <a:t>?</a:t>
            </a:r>
            <a:endParaRPr lang="en-US" altLang="en-US" sz="3600" kern="0" dirty="0">
              <a:latin typeface="Khmer OS Siemreap" panose="02000500000000020004" pitchFamily="2" charset="0"/>
              <a:cs typeface="Khmer OS Siemreap" panose="02000500000000020004" pitchFamily="2" charset="0"/>
            </a:endParaRPr>
          </a:p>
        </p:txBody>
      </p:sp>
      <p:sp>
        <p:nvSpPr>
          <p:cNvPr id="14" name="Rectangle 3"/>
          <p:cNvSpPr>
            <a:spLocks noChangeArrowheads="1"/>
          </p:cNvSpPr>
          <p:nvPr/>
        </p:nvSpPr>
        <p:spPr bwMode="auto">
          <a:xfrm>
            <a:off x="468313" y="1905000"/>
            <a:ext cx="15890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៥៥</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sp>
        <p:nvSpPr>
          <p:cNvPr id="15"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3600" b="1">
                <a:solidFill>
                  <a:srgbClr val="000000"/>
                </a:solidFill>
                <a:latin typeface="Khmer OS Siemreap" panose="02000500000000020004" pitchFamily="2" charset="0"/>
                <a:cs typeface="Khmer OS Siemreap" panose="02000500000000020004" pitchFamily="2" charset="0"/>
              </a:rPr>
              <a:t>អ្នកបង្កើត</a:t>
            </a:r>
            <a:endParaRPr lang="en-US" altLang="en-US" sz="2800">
              <a:solidFill>
                <a:srgbClr val="000000"/>
              </a:solidFill>
              <a:latin typeface="Khmer OS Siemreap" panose="02000500000000020004" pitchFamily="2" charset="0"/>
              <a:cs typeface="Khmer OS Siemreap" panose="02000500000000020004" pitchFamily="2" charset="0"/>
            </a:endParaRPr>
          </a:p>
        </p:txBody>
      </p:sp>
      <p:sp>
        <p:nvSpPr>
          <p:cNvPr id="16"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3600" b="1" dirty="0">
                <a:solidFill>
                  <a:srgbClr val="000000"/>
                </a:solidFill>
                <a:latin typeface="Khmer OS Siemreap" panose="02000500000000020004" pitchFamily="2" charset="0"/>
                <a:cs typeface="Khmer OS Siemreap" panose="02000500000000020004" pitchFamily="2" charset="0"/>
              </a:rPr>
              <a:t>ទ្រឹស្តី អ្នកវិវត្តនិយម</a:t>
            </a:r>
          </a:p>
        </p:txBody>
      </p:sp>
      <p:sp>
        <p:nvSpPr>
          <p:cNvPr id="17" name="Rectangle 7"/>
          <p:cNvSpPr>
            <a:spLocks noChangeArrowheads="1"/>
          </p:cNvSpPr>
          <p:nvPr/>
        </p:nvSpPr>
        <p:spPr bwMode="auto">
          <a:xfrm>
            <a:off x="2362200" y="3860800"/>
            <a:ext cx="6400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b="1">
                <a:solidFill>
                  <a:srgbClr val="000000"/>
                </a:solidFill>
                <a:latin typeface="Khmer OS Siemreap" panose="02000500000000020004" pitchFamily="2" charset="0"/>
                <a:cs typeface="Khmer OS Siemreap" panose="02000500000000020004" pitchFamily="2" charset="0"/>
              </a:rPr>
              <a:t>ដាវិននិយម​​ (</a:t>
            </a:r>
            <a:r>
              <a:rPr lang="km-KH" altLang="en-US" sz="2800" b="1">
                <a:solidFill>
                  <a:srgbClr val="000000"/>
                </a:solidFill>
                <a:latin typeface="Khmer OS Siemreap" panose="02000500000000020004" pitchFamily="2" charset="0"/>
                <a:cs typeface="Khmer OS Siemreap" panose="02000500000000020004" pitchFamily="2" charset="0"/>
              </a:rPr>
              <a:t>អ្នកកាន់លទ្ធិដាវិននិយម</a:t>
            </a:r>
            <a:r>
              <a:rPr lang="km-KH" altLang="en-US" b="1">
                <a:solidFill>
                  <a:srgbClr val="000000"/>
                </a:solidFill>
                <a:latin typeface="Khmer OS Siemreap" panose="02000500000000020004" pitchFamily="2" charset="0"/>
                <a:cs typeface="Khmer OS Siemreap" panose="02000500000000020004" pitchFamily="2" charset="0"/>
              </a:rPr>
              <a:t>)</a:t>
            </a:r>
            <a:endParaRPr lang="en-US" altLang="en-US" sz="2400">
              <a:solidFill>
                <a:srgbClr val="000000"/>
              </a:solidFill>
              <a:latin typeface="Khmer OS Siemreap" panose="02000500000000020004" pitchFamily="2" charset="0"/>
              <a:cs typeface="Khmer OS Siemreap" panose="02000500000000020004" pitchFamily="2" charset="0"/>
            </a:endParaRPr>
          </a:p>
        </p:txBody>
      </p:sp>
      <p:sp>
        <p:nvSpPr>
          <p:cNvPr id="18" name="Text Box 8"/>
          <p:cNvSpPr txBox="1">
            <a:spLocks noChangeArrowheads="1"/>
          </p:cNvSpPr>
          <p:nvPr/>
        </p:nvSpPr>
        <p:spPr bwMode="auto">
          <a:xfrm>
            <a:off x="2362200" y="4738688"/>
            <a:ext cx="6781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US" altLang="en-US" b="1" dirty="0">
                <a:solidFill>
                  <a:srgbClr val="000000"/>
                </a:solidFill>
                <a:latin typeface="Khmer OS Siemreap" panose="02000500000000020004" pitchFamily="2" charset="0"/>
                <a:cs typeface="Khmer OS Siemreap" panose="02000500000000020004" pitchFamily="2" charset="0"/>
              </a:rPr>
              <a:t>(</a:t>
            </a:r>
            <a:r>
              <a:rPr lang="km-KH" altLang="en-US" b="1" dirty="0">
                <a:solidFill>
                  <a:srgbClr val="000000"/>
                </a:solidFill>
                <a:latin typeface="Khmer OS Siemreap" panose="02000500000000020004" pitchFamily="2" charset="0"/>
                <a:cs typeface="Khmer OS Siemreap" panose="02000500000000020004" pitchFamily="2" charset="0"/>
              </a:rPr>
              <a:t>ទស្សនៈ ដែលនាំមុខគេ អ្នកវិទ្យាសាស្រ្ត និង​អ្នកអប់រំ ទទួលយក </a:t>
            </a:r>
            <a:r>
              <a:rPr lang="en-US" altLang="en-US" b="1" dirty="0">
                <a:solidFill>
                  <a:srgbClr val="000000"/>
                </a:solidFill>
                <a:latin typeface="Khmer OS Siemreap" panose="02000500000000020004" pitchFamily="2" charset="0"/>
                <a:cs typeface="Khmer OS Siemreap" panose="02000500000000020004" pitchFamily="2" charset="0"/>
              </a:rPr>
              <a:t>)</a:t>
            </a:r>
          </a:p>
        </p:txBody>
      </p:sp>
      <p:sp>
        <p:nvSpPr>
          <p:cNvPr id="19" name="Rectangle 9"/>
          <p:cNvSpPr>
            <a:spLocks noChangeArrowheads="1"/>
          </p:cNvSpPr>
          <p:nvPr/>
        </p:nvSpPr>
        <p:spPr bwMode="auto">
          <a:xfrm>
            <a:off x="468313" y="2895600"/>
            <a:ext cx="1800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៣២</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sp>
        <p:nvSpPr>
          <p:cNvPr id="20" name="Rectangle 10"/>
          <p:cNvSpPr>
            <a:spLocks noChangeArrowheads="1"/>
          </p:cNvSpPr>
          <p:nvPr/>
        </p:nvSpPr>
        <p:spPr bwMode="auto">
          <a:xfrm>
            <a:off x="468313" y="3962400"/>
            <a:ext cx="15890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១៣</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pic>
        <p:nvPicPr>
          <p:cNvPr id="292875" name="Picture 10" descr="question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0"/>
            <a:ext cx="1841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9" grpId="0" build="p" autoUpdateAnimBg="0"/>
      <p:bldP spid="2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a:solidFill>
                  <a:srgbClr val="000000"/>
                </a:solidFill>
                <a:latin typeface="Verdana" charset="0"/>
              </a:rPr>
              <a:t>2005 CBS News/</a:t>
            </a:r>
            <a:r>
              <a:rPr lang="en-US" altLang="zh-CN" sz="1800" b="1" i="1">
                <a:solidFill>
                  <a:srgbClr val="000000"/>
                </a:solidFill>
              </a:rPr>
              <a:t>New York Times</a:t>
            </a:r>
            <a:r>
              <a:rPr lang="en-US" altLang="zh-CN" sz="1800" b="1">
                <a:solidFill>
                  <a:srgbClr val="000000"/>
                </a:solidFill>
                <a:latin typeface="Verdana" charset="0"/>
              </a:rPr>
              <a:t> Poll </a:t>
            </a:r>
            <a:endParaRPr lang="en-US" altLang="zh-CN" sz="1800" b="1">
              <a:solidFill>
                <a:srgbClr val="000000"/>
              </a:solidFill>
            </a:endParaRPr>
          </a:p>
        </p:txBody>
      </p:sp>
      <p:pic>
        <p:nvPicPr>
          <p:cNvPr id="294917" name="Picture 5" descr="questioning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53400" y="1524000"/>
            <a:ext cx="990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304800" y="228600"/>
            <a:ext cx="8458200" cy="1295400"/>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eaLnBrk="1" hangingPunct="1"/>
            <a:r>
              <a:rPr lang="km-KH" altLang="en-US" sz="5400" b="1">
                <a:solidFill>
                  <a:schemeClr val="bg1"/>
                </a:solidFill>
                <a:latin typeface="Khmer OS Siemreap" panose="02000500000000020004" pitchFamily="2" charset="0"/>
                <a:cs typeface="Khmer OS Siemreap" panose="02000500000000020004" pitchFamily="2" charset="0"/>
              </a:rPr>
              <a:t>តើនរណាជឿលើអ្វី</a:t>
            </a:r>
            <a:r>
              <a:rPr lang="en-US" altLang="en-US" sz="5400" b="1">
                <a:solidFill>
                  <a:schemeClr val="bg1"/>
                </a:solidFill>
                <a:latin typeface="Khmer OS Siemreap" panose="02000500000000020004" pitchFamily="2" charset="0"/>
                <a:cs typeface="Khmer OS Siemreap" panose="02000500000000020004" pitchFamily="2" charset="0"/>
              </a:rPr>
              <a:t>?</a:t>
            </a:r>
            <a:endParaRPr lang="en-US" altLang="zh-CN" dirty="0">
              <a:latin typeface="Khmer OS Siemreap" panose="02000500000000020004" pitchFamily="2" charset="0"/>
              <a:cs typeface="Khmer OS Siemreap" panose="02000500000000020004" pitchFamily="2" charset="0"/>
            </a:endParaRPr>
          </a:p>
        </p:txBody>
      </p:sp>
      <p:graphicFrame>
        <p:nvGraphicFramePr>
          <p:cNvPr id="11"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294989" name="Chart" r:id="rId5" imgW="27428571" imgH="16253968" progId="MSGraph.Chart.8">
                  <p:embed followColorScheme="full"/>
                </p:oleObj>
              </mc:Choice>
              <mc:Fallback>
                <p:oleObj name="Chart" r:id="rId5" imgW="27428571" imgH="16253968"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2" name="Picture 7" descr="dic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6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5511800" y="3465513"/>
            <a:ext cx="3181350"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b="1" dirty="0">
                <a:solidFill>
                  <a:srgbClr val="000000"/>
                </a:solidFill>
                <a:latin typeface="Khmer OS Siemreap" panose="02000500000000020004" pitchFamily="2" charset="0"/>
                <a:cs typeface="Khmer OS Siemreap" panose="02000500000000020004" pitchFamily="2" charset="0"/>
              </a:rPr>
              <a:t>ទ្រឹស្តី អ្នកវិវត្តនិយម</a:t>
            </a:r>
          </a:p>
        </p:txBody>
      </p:sp>
      <p:sp>
        <p:nvSpPr>
          <p:cNvPr id="14" name="Rectangle 7"/>
          <p:cNvSpPr>
            <a:spLocks noChangeArrowheads="1"/>
          </p:cNvSpPr>
          <p:nvPr/>
        </p:nvSpPr>
        <p:spPr bwMode="auto">
          <a:xfrm>
            <a:off x="5500688" y="4611688"/>
            <a:ext cx="3551237" cy="84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b="1">
                <a:solidFill>
                  <a:srgbClr val="000000"/>
                </a:solidFill>
                <a:latin typeface="Khmer OS Siemreap" panose="02000500000000020004" pitchFamily="2" charset="0"/>
                <a:cs typeface="Khmer OS Siemreap" panose="02000500000000020004" pitchFamily="2" charset="0"/>
              </a:rPr>
              <a:t>ដាវិននិយម​</a:t>
            </a:r>
            <a:endParaRPr lang="en-US" altLang="zh-CN" sz="2400">
              <a:solidFill>
                <a:srgbClr val="000000"/>
              </a:solidFill>
              <a:latin typeface="Khmer OS Siemreap" panose="02000500000000020004" pitchFamily="2" charset="0"/>
              <a:ea typeface="SimSun" panose="02010600030101010101" pitchFamily="2" charset="-122"/>
              <a:cs typeface="Khmer OS Siemreap" panose="02000500000000020004" pitchFamily="2" charset="0"/>
            </a:endParaRPr>
          </a:p>
        </p:txBody>
      </p:sp>
      <p:sp>
        <p:nvSpPr>
          <p:cNvPr id="15" name="Rectangle 5"/>
          <p:cNvSpPr>
            <a:spLocks noChangeArrowheads="1"/>
          </p:cNvSpPr>
          <p:nvPr/>
        </p:nvSpPr>
        <p:spPr bwMode="auto">
          <a:xfrm>
            <a:off x="5511800" y="2805113"/>
            <a:ext cx="3181350" cy="808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អ្នកបង្កើត</a:t>
            </a:r>
            <a:endParaRPr lang="en-US" altLang="en-US" sz="400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val="0"/>
              </a:ext>
            </a:extLst>
          </a:blip>
          <a:srcRect t="5969"/>
          <a:stretch>
            <a:fillRect/>
          </a:stretch>
        </p:blipFill>
        <p:spPr bwMode="auto">
          <a:xfrm>
            <a:off x="0" y="-8221"/>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ectangle 3"/>
          <p:cNvSpPr>
            <a:spLocks noGrp="1" noChangeArrowheads="1"/>
          </p:cNvSpPr>
          <p:nvPr>
            <p:ph type="ctrTitle"/>
          </p:nvPr>
        </p:nvSpPr>
        <p:spPr>
          <a:xfrm>
            <a:off x="0" y="762000"/>
            <a:ext cx="4724400" cy="4114800"/>
          </a:xfrm>
        </p:spPr>
        <p:txBody>
          <a:bodyPr/>
          <a:lstStyle/>
          <a:p>
            <a:pPr eaLnBrk="1" hangingPunct="1"/>
            <a:r>
              <a:rPr lang="km-KH" altLang="en-US" sz="6000" b="1" i="1" dirty="0">
                <a:solidFill>
                  <a:schemeClr val="bg1"/>
                </a:solidFill>
                <a:latin typeface="Khmer OS Siemreap" panose="02000500000000020004" pitchFamily="2" charset="0"/>
                <a:cs typeface="Khmer OS Siemreap" panose="02000500000000020004" pitchFamily="2" charset="0"/>
              </a:rPr>
              <a:t>បញ្ហាជាមួយទ្រឹស្តីនៃ</a:t>
            </a:r>
            <a:br>
              <a:rPr lang="km-KH" altLang="en-US" sz="6000" b="1" i="1" dirty="0">
                <a:solidFill>
                  <a:schemeClr val="bg1"/>
                </a:solidFill>
                <a:latin typeface="Khmer OS Siemreap" panose="02000500000000020004" pitchFamily="2" charset="0"/>
                <a:cs typeface="Khmer OS Siemreap" panose="02000500000000020004" pitchFamily="2" charset="0"/>
              </a:rPr>
            </a:br>
            <a:r>
              <a:rPr lang="km-KH" altLang="en-US" sz="6000" b="1" i="1" dirty="0">
                <a:solidFill>
                  <a:schemeClr val="bg1"/>
                </a:solidFill>
                <a:latin typeface="Khmer OS Siemreap" panose="02000500000000020004" pitchFamily="2" charset="0"/>
                <a:cs typeface="Khmer OS Siemreap" panose="02000500000000020004" pitchFamily="2" charset="0"/>
              </a:rPr>
              <a:t>ការវិវត្តន៍</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9" name="Rectangle 4"/>
          <p:cNvSpPr txBox="1">
            <a:spLocks noChangeArrowheads="1"/>
          </p:cNvSpPr>
          <p:nvPr/>
        </p:nvSpPr>
        <p:spPr bwMode="auto">
          <a:xfrm>
            <a:off x="190500" y="5084763"/>
            <a:ext cx="434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m-KH" altLang="en-US" b="1" kern="0">
                <a:solidFill>
                  <a:schemeClr val="bg1"/>
                </a:solidFill>
                <a:latin typeface="Khmer OS Siemreap" panose="02000500000000020004" pitchFamily="2" charset="0"/>
                <a:cs typeface="Khmer OS Siemreap" panose="02000500000000020004" pitchFamily="2" charset="0"/>
              </a:rPr>
              <a:t>វិទ្យាសាស្រ្ត និង​</a:t>
            </a:r>
            <a:endParaRPr lang="en-US" altLang="en-US" b="1" kern="0">
              <a:solidFill>
                <a:schemeClr val="bg1"/>
              </a:solidFill>
              <a:latin typeface="Khmer OS Siemreap" panose="02000500000000020004" pitchFamily="2" charset="0"/>
              <a:cs typeface="Khmer OS Siemreap" panose="02000500000000020004" pitchFamily="2" charset="0"/>
            </a:endParaRPr>
          </a:p>
          <a:p>
            <a:pPr eaLnBrk="1" hangingPunct="1"/>
            <a:r>
              <a:rPr lang="km-KH" altLang="en-US" b="1" kern="0">
                <a:solidFill>
                  <a:schemeClr val="bg1"/>
                </a:solidFill>
                <a:latin typeface="Khmer OS Siemreap" panose="02000500000000020004" pitchFamily="2" charset="0"/>
                <a:cs typeface="Khmer OS Siemreap" panose="02000500000000020004" pitchFamily="2" charset="0"/>
              </a:rPr>
              <a:t>ទេវសាស្រ្ត</a:t>
            </a:r>
            <a:endParaRPr lang="en-US" altLang="en-US" b="1" kern="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a:extLst/>
        </p:spPr>
        <p:txBody>
          <a:bodyPr/>
          <a:lstStyle/>
          <a:p>
            <a:pPr eaLnBrk="1" hangingPunct="1">
              <a:defRPr/>
            </a:pPr>
            <a:br>
              <a:rPr lang="en-US" sz="36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t>ក្រុមយុវ័យក្នៃការបង្កើតផែនដី ដែលរិះគន់ ការវិត្តន៍</a:t>
            </a:r>
            <a:b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b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a:t>
            </a:r>
            <a:r>
              <a:rPr lang="km-KH"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 អ្នកមិនជឿថាមានព្រះ និងជឿថាមានព្រះ</a:t>
            </a:r>
            <a: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a:t>
            </a:r>
            <a:b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br>
            <a:endParaRPr lang="en-US" sz="36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endParaRPr>
          </a:p>
        </p:txBody>
      </p:sp>
      <p:sp>
        <p:nvSpPr>
          <p:cNvPr id="9"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a:extLst/>
        </p:spPr>
        <p:txBody>
          <a:bodyPr/>
          <a:lstStyle/>
          <a:p>
            <a:pPr algn="l" eaLnBrk="1" hangingPunct="1">
              <a:defRPr/>
            </a:pP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១. វិទ្យាស្ថានសា្រវជ្រាវការបង្កើត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–Santee (</a:t>
            </a: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ជិត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 San Diego), CA, USA (icr.org)</a:t>
            </a:r>
          </a:p>
          <a:p>
            <a:pPr algn="l" eaLnBrk="1" hangingPunct="1">
              <a:defRPr/>
            </a:pP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២. ចម្លើយនៅក្នុង គម្ពីរលោកុប្បតិ្ត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–Kentucky, USA (answersingenesis.org)</a:t>
            </a: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
        <p:nvSpPr>
          <p:cNvPr id="37"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Khmer OS Siemreap" panose="02000500000000020004" pitchFamily="2" charset="0"/>
              <a:cs typeface="Khmer OS Siemreap" panose="02000500000000020004" pitchFamily="2" charset="0"/>
            </a:endParaRPr>
          </a:p>
        </p:txBody>
      </p:sp>
      <p:grpSp>
        <p:nvGrpSpPr>
          <p:cNvPr id="38" name="Group 37"/>
          <p:cNvGrpSpPr>
            <a:grpSpLocks/>
          </p:cNvGrpSpPr>
          <p:nvPr/>
        </p:nvGrpSpPr>
        <p:grpSpPr bwMode="auto">
          <a:xfrm>
            <a:off x="1250950" y="3611673"/>
            <a:ext cx="2241550" cy="3652727"/>
            <a:chOff x="1250950" y="3611772"/>
            <a:chExt cx="2240929" cy="3652628"/>
          </a:xfrm>
        </p:grpSpPr>
        <p:pic>
          <p:nvPicPr>
            <p:cNvPr id="39" name="Picture 10"/>
            <p:cNvPicPr>
              <a:picLocks noChangeArrowheads="1"/>
            </p:cNvPicPr>
            <p:nvPr/>
          </p:nvPicPr>
          <p:blipFill>
            <a:blip r:embed="rId3" cstate="screen">
              <a:extLst>
                <a:ext uri="{28A0092B-C50C-407E-A947-70E740481C1C}">
                  <a14:useLocalDpi xmlns:a14="http://schemas.microsoft.com/office/drawing/2010/main" val="0"/>
                </a:ext>
              </a:extLst>
            </a:blip>
            <a:srcRect t="18163"/>
            <a:stretch>
              <a:fillRect/>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 name="Rectangle 20"/>
            <p:cNvSpPr>
              <a:spLocks/>
            </p:cNvSpPr>
            <p:nvPr/>
          </p:nvSpPr>
          <p:spPr bwMode="auto">
            <a:xfrm>
              <a:off x="1438911" y="3611772"/>
              <a:ext cx="18926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ទឹកបាននៅគ្រប</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លើផែនដី</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1"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1-2</a:t>
              </a:r>
            </a:p>
          </p:txBody>
        </p:sp>
      </p:grpSp>
      <p:grpSp>
        <p:nvGrpSpPr>
          <p:cNvPr id="42" name="Group 41"/>
          <p:cNvGrpSpPr>
            <a:grpSpLocks/>
          </p:cNvGrpSpPr>
          <p:nvPr/>
        </p:nvGrpSpPr>
        <p:grpSpPr bwMode="auto">
          <a:xfrm>
            <a:off x="3492500" y="3539676"/>
            <a:ext cx="2087563" cy="3510412"/>
            <a:chOff x="3491880" y="3539714"/>
            <a:chExt cx="2088232" cy="3511116"/>
          </a:xfrm>
        </p:grpSpPr>
        <p:pic>
          <p:nvPicPr>
            <p:cNvPr id="43"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 name="Rectangle 21"/>
            <p:cNvSpPr>
              <a:spLocks/>
            </p:cNvSpPr>
            <p:nvPr/>
          </p:nvSpPr>
          <p:spPr bwMode="auto">
            <a:xfrm>
              <a:off x="3491880" y="3539714"/>
              <a:ext cx="2088232" cy="60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ដីគោ និង</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រុក្ខជាតិ</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5" name="Rectangle 26"/>
            <p:cNvSpPr>
              <a:spLocks/>
            </p:cNvSpPr>
            <p:nvPr/>
          </p:nvSpPr>
          <p:spPr bwMode="auto">
            <a:xfrm>
              <a:off x="3491880" y="6397456"/>
              <a:ext cx="2088232" cy="39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3</a:t>
              </a:r>
            </a:p>
          </p:txBody>
        </p:sp>
      </p:grpSp>
      <p:grpSp>
        <p:nvGrpSpPr>
          <p:cNvPr id="46" name="Group 45"/>
          <p:cNvGrpSpPr>
            <a:grpSpLocks/>
          </p:cNvGrpSpPr>
          <p:nvPr/>
        </p:nvGrpSpPr>
        <p:grpSpPr bwMode="auto">
          <a:xfrm>
            <a:off x="5580063" y="3543300"/>
            <a:ext cx="2232025" cy="3641725"/>
            <a:chOff x="5580112" y="3543371"/>
            <a:chExt cx="2232248" cy="3642025"/>
          </a:xfrm>
        </p:grpSpPr>
        <p:pic>
          <p:nvPicPr>
            <p:cNvPr id="4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 name="Rectangle 22"/>
            <p:cNvSpPr>
              <a:spLocks/>
            </p:cNvSpPr>
            <p:nvPr/>
          </p:nvSpPr>
          <p:spPr bwMode="auto">
            <a:xfrm>
              <a:off x="5580112" y="3543371"/>
              <a:ext cx="2232248" cy="60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ថ្ងៃ</a:t>
              </a: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ខែ</a:t>
              </a: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និងផ្កាយ</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9" name="Rectangle 27"/>
            <p:cNvSpPr>
              <a:spLocks/>
            </p:cNvSpPr>
            <p:nvPr/>
          </p:nvSpPr>
          <p:spPr bwMode="auto">
            <a:xfrm>
              <a:off x="5580112" y="6397478"/>
              <a:ext cx="2160240" cy="393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4</a:t>
              </a:r>
            </a:p>
          </p:txBody>
        </p:sp>
      </p:grpSp>
      <p:grpSp>
        <p:nvGrpSpPr>
          <p:cNvPr id="50" name="Group 49"/>
          <p:cNvGrpSpPr>
            <a:grpSpLocks/>
          </p:cNvGrpSpPr>
          <p:nvPr/>
        </p:nvGrpSpPr>
        <p:grpSpPr bwMode="auto">
          <a:xfrm>
            <a:off x="-42863" y="146050"/>
            <a:ext cx="1806576" cy="3222625"/>
            <a:chOff x="-42863" y="145452"/>
            <a:chExt cx="1806551" cy="3223594"/>
          </a:xfrm>
        </p:grpSpPr>
        <p:pic>
          <p:nvPicPr>
            <p:cNvPr id="51" name="Picture 5"/>
            <p:cNvPicPr>
              <a:picLocks noChangeArrowheads="1"/>
            </p:cNvPicPr>
            <p:nvPr/>
          </p:nvPicPr>
          <p:blipFill>
            <a:blip r:embed="rId6" cstate="screen">
              <a:extLst>
                <a:ext uri="{28A0092B-C50C-407E-A947-70E740481C1C}">
                  <a14:useLocalDpi xmlns:a14="http://schemas.microsoft.com/office/drawing/2010/main" val="0"/>
                </a:ext>
              </a:extLst>
            </a:blip>
            <a:srcRect t="13737"/>
            <a:stretch>
              <a:fill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 name="Rectangle 15"/>
            <p:cNvSpPr>
              <a:spLocks/>
            </p:cNvSpPr>
            <p:nvPr/>
          </p:nvSpPr>
          <p:spPr bwMode="auto">
            <a:xfrm>
              <a:off x="0" y="145452"/>
              <a:ext cx="1763688" cy="3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បន្ទុះដ៏ខ្លាំង១</a:t>
              </a:r>
            </a:p>
          </p:txBody>
        </p:sp>
        <p:sp>
          <p:nvSpPr>
            <p:cNvPr id="53" name="Rectangle 28"/>
            <p:cNvSpPr>
              <a:spLocks/>
            </p:cNvSpPr>
            <p:nvPr/>
          </p:nvSpPr>
          <p:spPr bwMode="auto">
            <a:xfrm>
              <a:off x="0" y="2840054"/>
              <a:ext cx="1691680" cy="50797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 </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54" name="Group 53"/>
          <p:cNvGrpSpPr>
            <a:grpSpLocks/>
          </p:cNvGrpSpPr>
          <p:nvPr/>
        </p:nvGrpSpPr>
        <p:grpSpPr bwMode="auto">
          <a:xfrm>
            <a:off x="1692275" y="152400"/>
            <a:ext cx="1943100" cy="3228975"/>
            <a:chOff x="1691680" y="151884"/>
            <a:chExt cx="1944216" cy="3229491"/>
          </a:xfrm>
        </p:grpSpPr>
        <p:pic>
          <p:nvPicPr>
            <p:cNvPr id="55"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ផ្កាយ</a:t>
              </a:r>
              <a:endParaRPr lang="en-US"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57" name="Rectangle 29"/>
            <p:cNvSpPr>
              <a:spLocks/>
            </p:cNvSpPr>
            <p:nvPr/>
          </p:nvSpPr>
          <p:spPr bwMode="auto">
            <a:xfrm>
              <a:off x="1691680" y="2843257"/>
              <a:ext cx="1944215" cy="50791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10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58" name="Group 57"/>
          <p:cNvGrpSpPr>
            <a:grpSpLocks/>
          </p:cNvGrpSpPr>
          <p:nvPr/>
        </p:nvGrpSpPr>
        <p:grpSpPr bwMode="auto">
          <a:xfrm>
            <a:off x="3635375" y="152400"/>
            <a:ext cx="1873250" cy="3209925"/>
            <a:chOff x="3635896" y="151884"/>
            <a:chExt cx="1872207" cy="3210812"/>
          </a:xfrm>
        </p:grpSpPr>
        <p:pic>
          <p:nvPicPr>
            <p:cNvPr id="59"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ព្រះអាទិត្យ</a:t>
              </a:r>
              <a:endParaRPr lang="en-US"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1" name="Rectangle 30"/>
            <p:cNvSpPr>
              <a:spLocks/>
            </p:cNvSpPr>
            <p:nvPr/>
          </p:nvSpPr>
          <p:spPr bwMode="auto">
            <a:xfrm>
              <a:off x="3635896" y="2838222"/>
              <a:ext cx="1872207" cy="492579"/>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62" name="Group 61"/>
          <p:cNvGrpSpPr>
            <a:grpSpLocks/>
          </p:cNvGrpSpPr>
          <p:nvPr/>
        </p:nvGrpSpPr>
        <p:grpSpPr bwMode="auto">
          <a:xfrm>
            <a:off x="5435600" y="83280"/>
            <a:ext cx="1944688" cy="3298095"/>
            <a:chOff x="5436096" y="83381"/>
            <a:chExt cx="1944216" cy="3297994"/>
          </a:xfrm>
        </p:grpSpPr>
        <p:pic>
          <p:nvPicPr>
            <p:cNvPr id="63" name="Picture 8"/>
            <p:cNvPicPr>
              <a:picLocks noChangeArrowheads="1"/>
            </p:cNvPicPr>
            <p:nvPr/>
          </p:nvPicPr>
          <p:blipFill>
            <a:blip r:embed="rId9" cstate="screen">
              <a:extLst>
                <a:ext uri="{28A0092B-C50C-407E-A947-70E740481C1C}">
                  <a14:useLocalDpi xmlns:a14="http://schemas.microsoft.com/office/drawing/2010/main" val="0"/>
                </a:ext>
              </a:extLst>
            </a:blip>
            <a:srcRect t="14001"/>
            <a:stretch>
              <a:fill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 name="Rectangle 18"/>
            <p:cNvSpPr>
              <a:spLocks/>
            </p:cNvSpPr>
            <p:nvPr/>
          </p:nvSpPr>
          <p:spPr bwMode="auto">
            <a:xfrm>
              <a:off x="5436096" y="83381"/>
              <a:ext cx="1944216" cy="60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ការរលាយ</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ផែនដី</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5" name="Rectangle 31"/>
            <p:cNvSpPr>
              <a:spLocks/>
            </p:cNvSpPr>
            <p:nvPr/>
          </p:nvSpPr>
          <p:spPr bwMode="auto">
            <a:xfrm>
              <a:off x="5508104" y="2830353"/>
              <a:ext cx="1872207" cy="49244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4.5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66" name="Group 65"/>
          <p:cNvGrpSpPr>
            <a:grpSpLocks/>
          </p:cNvGrpSpPr>
          <p:nvPr/>
        </p:nvGrpSpPr>
        <p:grpSpPr bwMode="auto">
          <a:xfrm>
            <a:off x="7308850" y="-171400"/>
            <a:ext cx="1865313" cy="3513088"/>
            <a:chOff x="7308304" y="-171508"/>
            <a:chExt cx="1865859" cy="3513938"/>
          </a:xfrm>
        </p:grpSpPr>
        <p:pic>
          <p:nvPicPr>
            <p:cNvPr id="67" name="Picture 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 name="Rectangle 19"/>
            <p:cNvSpPr>
              <a:spLocks/>
            </p:cNvSpPr>
            <p:nvPr/>
          </p:nvSpPr>
          <p:spPr bwMode="auto">
            <a:xfrm>
              <a:off x="7308304" y="-171508"/>
              <a:ext cx="1835695" cy="9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មហាសមុទ្រដំបូង</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9" name="Rectangle 32"/>
            <p:cNvSpPr>
              <a:spLocks/>
            </p:cNvSpPr>
            <p:nvPr/>
          </p:nvSpPr>
          <p:spPr bwMode="auto">
            <a:xfrm>
              <a:off x="7308304" y="2819427"/>
              <a:ext cx="1835695" cy="50794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3.8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linds(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linds(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linds(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linds(horizont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linds(horizont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linds(horizontal)">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
          <p:cNvSpPr>
            <a:spLocks noGrp="1" noChangeArrowheads="1"/>
          </p:cNvSpPr>
          <p:nvPr>
            <p:ph type="ctrTitle"/>
          </p:nvPr>
        </p:nvSpPr>
        <p:spPr>
          <a:xfrm>
            <a:off x="2209800" y="381000"/>
            <a:ext cx="4953000" cy="876431"/>
          </a:xfrm>
        </p:spPr>
        <p:txBody>
          <a:bodyPr/>
          <a:lstStyle/>
          <a:p>
            <a:pPr eaLnBrk="1" hangingPunct="1"/>
            <a:r>
              <a:rPr lang="km-KH" altLang="en-US" sz="3600" b="1" i="1" dirty="0">
                <a:solidFill>
                  <a:schemeClr val="bg1"/>
                </a:solidFill>
                <a:latin typeface="Khmer OS Siemreap" panose="02000500000000020004" pitchFamily="2" charset="0"/>
                <a:cs typeface="Khmer OS Siemreap" panose="02000500000000020004" pitchFamily="2" charset="0"/>
              </a:rPr>
              <a:t>ការពន្យល់ដែល</a:t>
            </a:r>
            <a:br>
              <a:rPr lang="km-KH" altLang="en-US" sz="3600" b="1" i="1" dirty="0">
                <a:solidFill>
                  <a:schemeClr val="bg1"/>
                </a:solidFill>
                <a:latin typeface="Khmer OS Siemreap" panose="02000500000000020004" pitchFamily="2" charset="0"/>
                <a:cs typeface="Khmer OS Siemreap" panose="02000500000000020004" pitchFamily="2" charset="0"/>
              </a:rPr>
            </a:br>
            <a:r>
              <a:rPr lang="km-KH" altLang="en-US" sz="3600" b="1" i="1" dirty="0">
                <a:solidFill>
                  <a:schemeClr val="bg1"/>
                </a:solidFill>
                <a:latin typeface="Khmer OS Siemreap" panose="02000500000000020004" pitchFamily="2" charset="0"/>
                <a:cs typeface="Khmer OS Siemreap" panose="02000500000000020004" pitchFamily="2" charset="0"/>
              </a:rPr>
              <a:t>មិនចុះសម្រុងគ្នា</a:t>
            </a:r>
            <a:endParaRPr lang="en-US" altLang="en-US" sz="2800" dirty="0">
              <a:latin typeface="Khmer OS Siemreap" panose="02000500000000020004" pitchFamily="2" charset="0"/>
              <a:cs typeface="Khmer OS Siemreap" panose="02000500000000020004" pitchFamily="2" charset="0"/>
            </a:endParaRPr>
          </a:p>
        </p:txBody>
      </p:sp>
      <p:graphicFrame>
        <p:nvGraphicFramePr>
          <p:cNvPr id="29" name="Group 3"/>
          <p:cNvGraphicFramePr>
            <a:graphicFrameLocks noGrp="1"/>
          </p:cNvGraphicFramePr>
          <p:nvPr>
            <p:extLst>
              <p:ext uri="{D42A27DB-BD31-4B8C-83A1-F6EECF244321}">
                <p14:modId xmlns:p14="http://schemas.microsoft.com/office/powerpoint/2010/main" val="201994858"/>
              </p:ext>
            </p:extLst>
          </p:nvPr>
        </p:nvGraphicFramePr>
        <p:xfrm>
          <a:off x="304800" y="1904998"/>
          <a:ext cx="8382000" cy="4092791"/>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659906">
                <a:tc>
                  <a:txBody>
                    <a:bodyPr/>
                    <a:lstStyle>
                      <a:lvl1pPr marL="365125">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362693">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0192">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 name="TextBox 29"/>
          <p:cNvSpPr txBox="1">
            <a:spLocks noChangeArrowheads="1"/>
          </p:cNvSpPr>
          <p:nvPr/>
        </p:nvSpPr>
        <p:spPr bwMode="auto">
          <a:xfrm>
            <a:off x="305593" y="3068960"/>
            <a:ext cx="4176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អង្គធាតុដែលហួសពី​អ៊ីដ្រូសែន​ និង​អាលីយ៉ូម​បានកើតឡើងបន្ទាប់ពីរាប់លានឆ្នាំ</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31" name="TextBox 30"/>
          <p:cNvSpPr txBox="1">
            <a:spLocks noChangeArrowheads="1"/>
          </p:cNvSpPr>
          <p:nvPr/>
        </p:nvSpPr>
        <p:spPr bwMode="auto">
          <a:xfrm>
            <a:off x="4482306" y="3068960"/>
            <a:ext cx="4535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អង្គធាតុទាំងអស់ បានបង្កើតឡើងជាមួយគ្នា</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32" name="TextBox 31"/>
          <p:cNvSpPr txBox="1">
            <a:spLocks noChangeArrowheads="1"/>
          </p:cNvSpPr>
          <p:nvPr/>
        </p:nvSpPr>
        <p:spPr bwMode="auto">
          <a:xfrm>
            <a:off x="304799" y="4799360"/>
            <a:ext cx="432038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ផែនដីបានបង្កើតឡើងយ៉ាងយូរ​ បន្ទាប់ពីផ្កាយ។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33" name="TextBox 32"/>
          <p:cNvSpPr txBox="1">
            <a:spLocks noChangeArrowheads="1"/>
          </p:cNvSpPr>
          <p:nvPr/>
        </p:nvSpPr>
        <p:spPr bwMode="auto">
          <a:xfrm>
            <a:off x="4482306" y="4799360"/>
            <a:ext cx="4419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ផែនដីបានបង្កើតឡើង​</a:t>
            </a:r>
            <a:endParaRPr lang="en-US" altLang="en-US" b="1" dirty="0">
              <a:solidFill>
                <a:schemeClr val="bg1"/>
              </a:solidFill>
              <a:latin typeface="Khmer OS Siemreap" panose="02000500000000020004" pitchFamily="2" charset="0"/>
              <a:cs typeface="Khmer OS Siemreap" panose="02000500000000020004" pitchFamily="2" charset="0"/>
            </a:endParaRPr>
          </a:p>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មុនផ្កាយ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7" name="Group 3"/>
          <p:cNvGraphicFramePr>
            <a:graphicFrameLocks noGrp="1"/>
          </p:cNvGraphicFramePr>
          <p:nvPr>
            <p:extLst>
              <p:ext uri="{D42A27DB-BD31-4B8C-83A1-F6EECF244321}">
                <p14:modId xmlns:p14="http://schemas.microsoft.com/office/powerpoint/2010/main" val="1529180098"/>
              </p:ext>
            </p:extLst>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 </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6" name="Rectangle 2"/>
          <p:cNvSpPr txBox="1">
            <a:spLocks noChangeArrowheads="1"/>
          </p:cNvSpPr>
          <p:nvPr/>
        </p:nvSpPr>
        <p:spPr bwMode="auto">
          <a:xfrm>
            <a:off x="1763713" y="427038"/>
            <a:ext cx="5616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i="1" kern="0">
                <a:solidFill>
                  <a:schemeClr val="bg1"/>
                </a:solidFill>
                <a:latin typeface="Khmer OS Siemreap" panose="02000500000000020004" pitchFamily="2" charset="0"/>
                <a:cs typeface="Khmer OS Siemreap" panose="02000500000000020004" pitchFamily="2" charset="0"/>
              </a:rPr>
              <a:t>ការពន្យល់ដែល</a:t>
            </a:r>
            <a:br>
              <a:rPr lang="km-KH" altLang="en-US" sz="4000" b="1" i="1" kern="0">
                <a:solidFill>
                  <a:schemeClr val="bg1"/>
                </a:solidFill>
                <a:latin typeface="Khmer OS Siemreap" panose="02000500000000020004" pitchFamily="2" charset="0"/>
                <a:cs typeface="Khmer OS Siemreap" panose="02000500000000020004" pitchFamily="2" charset="0"/>
              </a:rPr>
            </a:br>
            <a:r>
              <a:rPr lang="km-KH" altLang="en-US" sz="4000" b="1" i="1" kern="0">
                <a:solidFill>
                  <a:schemeClr val="bg1"/>
                </a:solidFill>
                <a:latin typeface="Khmer OS Siemreap" panose="02000500000000020004" pitchFamily="2" charset="0"/>
                <a:cs typeface="Khmer OS Siemreap" panose="02000500000000020004" pitchFamily="2" charset="0"/>
              </a:rPr>
              <a:t>មិនចុះសម្រុងគ្នា</a:t>
            </a:r>
            <a:endParaRPr lang="en-US" altLang="en-US" sz="3200" kern="0" dirty="0">
              <a:latin typeface="Khmer OS Siemreap" panose="02000500000000020004" pitchFamily="2" charset="0"/>
              <a:cs typeface="Khmer OS Siemreap" panose="02000500000000020004" pitchFamily="2" charset="0"/>
            </a:endParaRPr>
          </a:p>
        </p:txBody>
      </p:sp>
      <p:sp>
        <p:nvSpPr>
          <p:cNvPr id="17" name="TextBox 16"/>
          <p:cNvSpPr txBox="1">
            <a:spLocks noChangeArrowheads="1"/>
          </p:cNvSpPr>
          <p:nvPr/>
        </p:nvSpPr>
        <p:spPr bwMode="auto">
          <a:xfrm>
            <a:off x="323850" y="2784723"/>
            <a:ext cx="41036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រុក្ខជាតិបានវិវត្តន៍ ក្រោយព្រះអាទិត្យ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8" name="TextBox 17"/>
          <p:cNvSpPr txBox="1">
            <a:spLocks noChangeArrowheads="1"/>
          </p:cNvSpPr>
          <p:nvPr/>
        </p:nvSpPr>
        <p:spPr bwMode="auto">
          <a:xfrm>
            <a:off x="4500563" y="2640013"/>
            <a:ext cx="4103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រុក្ខជាតិបានដុះឡើងមុនព្រះអាទិត្យ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9" name="TextBox 18"/>
          <p:cNvSpPr txBox="1">
            <a:spLocks noChangeArrowheads="1"/>
          </p:cNvSpPr>
          <p:nvPr/>
        </p:nvSpPr>
        <p:spPr bwMode="auto">
          <a:xfrm>
            <a:off x="323850" y="4367213"/>
            <a:ext cx="41036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បក្សីបានវវត្តន៍ ពីពពួកសត្វល្មូន</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0" name="TextBox 19"/>
          <p:cNvSpPr txBox="1">
            <a:spLocks noChangeArrowheads="1"/>
          </p:cNvSpPr>
          <p:nvPr/>
        </p:nvSpPr>
        <p:spPr bwMode="auto">
          <a:xfrm>
            <a:off x="4500563" y="4222750"/>
            <a:ext cx="45354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សត្វស្លាប បានបង្កើត មុនពពួកសត្វល្មូន </a:t>
            </a:r>
            <a:endParaRPr lang="en-US" altLang="en-US" b="1" dirty="0">
              <a:solidFill>
                <a:schemeClr val="bg1"/>
              </a:solidFill>
              <a:latin typeface="Khmer OS Siemreap" panose="02000500000000020004" pitchFamily="2" charset="0"/>
              <a:cs typeface="Khmer OS Siemreap" panose="02000500000000020004" pitchFamily="2" charset="0"/>
            </a:endParaRPr>
          </a:p>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ពាហនៈ</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60" name="Group 24"/>
          <p:cNvGraphicFramePr>
            <a:graphicFrameLocks noGrp="1"/>
          </p:cNvGraphicFramePr>
          <p:nvPr>
            <p:extLst>
              <p:ext uri="{D42A27DB-BD31-4B8C-83A1-F6EECF244321}">
                <p14:modId xmlns:p14="http://schemas.microsoft.com/office/powerpoint/2010/main" val="3067472673"/>
              </p:ext>
            </p:extLst>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 </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4" marB="45724"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6" name="Rectangle 2"/>
          <p:cNvSpPr txBox="1">
            <a:spLocks noChangeArrowheads="1"/>
          </p:cNvSpPr>
          <p:nvPr/>
        </p:nvSpPr>
        <p:spPr bwMode="auto">
          <a:xfrm>
            <a:off x="2209800" y="381000"/>
            <a:ext cx="495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i="1" kern="0">
                <a:solidFill>
                  <a:schemeClr val="bg1"/>
                </a:solidFill>
                <a:latin typeface="Khmer OS Siemreap" panose="02000500000000020004" pitchFamily="2" charset="0"/>
                <a:cs typeface="Khmer OS Siemreap" panose="02000500000000020004" pitchFamily="2" charset="0"/>
              </a:rPr>
              <a:t>ការពន្យល់ដែល</a:t>
            </a:r>
            <a:br>
              <a:rPr lang="km-KH" altLang="en-US" sz="3600" b="1" i="1" kern="0">
                <a:solidFill>
                  <a:schemeClr val="bg1"/>
                </a:solidFill>
                <a:latin typeface="Khmer OS Siemreap" panose="02000500000000020004" pitchFamily="2" charset="0"/>
                <a:cs typeface="Khmer OS Siemreap" panose="02000500000000020004" pitchFamily="2" charset="0"/>
              </a:rPr>
            </a:br>
            <a:r>
              <a:rPr lang="km-KH" altLang="en-US" sz="3600" b="1" i="1" kern="0">
                <a:solidFill>
                  <a:schemeClr val="bg1"/>
                </a:solidFill>
                <a:latin typeface="Khmer OS Siemreap" panose="02000500000000020004" pitchFamily="2" charset="0"/>
                <a:cs typeface="Khmer OS Siemreap" panose="02000500000000020004" pitchFamily="2" charset="0"/>
              </a:rPr>
              <a:t>មិនចុះសម្រុងគ្នា</a:t>
            </a:r>
            <a:endParaRPr lang="en-US" altLang="en-US" sz="2800" kern="0" dirty="0">
              <a:latin typeface="Khmer OS Siemreap" panose="02000500000000020004" pitchFamily="2" charset="0"/>
              <a:cs typeface="Khmer OS Siemreap" panose="02000500000000020004" pitchFamily="2" charset="0"/>
            </a:endParaRPr>
          </a:p>
        </p:txBody>
      </p:sp>
      <p:sp>
        <p:nvSpPr>
          <p:cNvPr id="17" name="TextBox 16"/>
          <p:cNvSpPr txBox="1">
            <a:spLocks noChangeArrowheads="1"/>
          </p:cNvSpPr>
          <p:nvPr/>
        </p:nvSpPr>
        <p:spPr bwMode="auto">
          <a:xfrm>
            <a:off x="323850" y="2712715"/>
            <a:ext cx="41767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 បានបង្កើតឡើង មុនផែនដី។</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8" name="TextBox 17"/>
          <p:cNvSpPr txBox="1">
            <a:spLocks noChangeArrowheads="1"/>
          </p:cNvSpPr>
          <p:nvPr/>
        </p:nvSpPr>
        <p:spPr bwMode="auto">
          <a:xfrm>
            <a:off x="4500563" y="2651050"/>
            <a:ext cx="4175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ព្រះអាទិត្យបានបង្កើតឡើង នៅថ្ងៃទី​បួន បន្ទាប់ពីការបង្កើតផែនដី</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b="1"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9" name="TextBox 18"/>
          <p:cNvSpPr txBox="1">
            <a:spLocks noChangeArrowheads="1"/>
          </p:cNvSpPr>
          <p:nvPr/>
        </p:nvSpPr>
        <p:spPr bwMode="auto">
          <a:xfrm>
            <a:off x="323850" y="4595813"/>
            <a:ext cx="41767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ព្រះអាទិត្យបានបង្កើតឡើង ពី​ផ្កាយចាស់ៗ។</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0" name="TextBox 19"/>
          <p:cNvSpPr txBox="1">
            <a:spLocks noChangeArrowheads="1"/>
          </p:cNvSpPr>
          <p:nvPr/>
        </p:nvSpPr>
        <p:spPr bwMode="auto">
          <a:xfrm>
            <a:off x="4495800" y="4595813"/>
            <a:ext cx="449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ព្រះអាទិត្យ ព្រះច័ន្ទ និង​ផ្កាយបានបង្កើតជាមួយគ្នា។</a:t>
            </a:r>
            <a:endParaRPr lang="en-US" altLang="en-US" b="1">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ភាសានៃព្រះ   ជាម្ចាស់</a:t>
            </a:r>
            <a:endParaRPr lang="en-US" sz="5400"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អ្នកវិទ្យាសាស្រ្តម្នាក់ ធ្វើបទបង្ហាញ </a:t>
            </a:r>
          </a:p>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នូវភស្តុតាង អំពី ជំនឿ</a:t>
            </a:r>
            <a:endParaRPr lang="en-US"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ការការពារថ្មី </a:t>
            </a:r>
            <a:b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br>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នៃការវិវត្តន៍</a:t>
            </a:r>
            <a:b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br>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តាមទ្រឹស្តី</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en-US" b="1" dirty="0">
                <a:solidFill>
                  <a:schemeClr val="bg1"/>
                </a:solidFill>
                <a:effectLst>
                  <a:glow rad="228600">
                    <a:schemeClr val="tx1"/>
                  </a:glow>
                </a:effectLst>
                <a:latin typeface="Arial" charset="0"/>
              </a:rPr>
              <a:t>New York: </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8551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ឥឡូវតារាវិទូសង្ស័យ 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endPar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endParaRPr>
          </a:p>
          <a:p>
            <a:pPr eaLnBrk="1" hangingPunct="1">
              <a:spcBef>
                <a:spcPct val="20000"/>
              </a:spcBef>
              <a:defRPr/>
            </a:pP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«ប្រសិនបើ សកលលោកបានកើតមកពីបន្ទុះដ៏ខ្លាំងមួយ អញ្ចឹង រូបធាតុ គួរតែនឹងត្រូវចែកចាយស្មើៗគ្នា។ ទោះបីជាយ៉ាងណាក៏ដោយ សកលលោក មានការបែង ចែកម៉ាស (ដុំ)មិនស្មើគ្នាដែរ។ នេះមានន័យថា រូបធាតុ បានប្រមូលផ្តុំនៅក្នុងតំបន់ក្តៅត្រជាក់ ហើយនឹង​</a:t>
            </a:r>
            <a:r>
              <a:rPr lang="en-US"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 </a:t>
            </a: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ហោះ នៅជុំវិញដោយប្រៀបធៀបនឹង ភូមិភាគទំនេរ។»</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អ្នកតារាវិទូបច្ចុប្បន្នសង្ស័យ </a:t>
            </a:r>
            <a:b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b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860376"/>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«អ្នកតារាវិទូពីរនាក់ ឈ្មោះ</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Geller </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និង</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a:t>
            </a:r>
            <a:r>
              <a:rPr lang="en-US" sz="3200" b="1" dirty="0" err="1">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Huchra</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បានចាប់ផ្តើម កម្មវិធីរង្វាស់មួយ ដែលរំពឹងថា នឹងស្វែងរកបាននូវភស្តុតាងដើម្បីគាំទ្រងដល់ក្រុម គំរូបន្ទុះដ៏ខ្លាំង​  មួយ។ ដោយសារការចងក្រងផែនទីផ្កាយធំ ពួកគេសង្ឃឹមថានឹង បង្ហាញថា អង្គធាតុត្រូវបានចែកស្មើៗគ្នានៅទូទាំងសកលលោក។</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នៅពេលដែលខ្នាតធំគ្រប់គ្រាងត្រូវបានយកចិត្តទុកដាក់)។</a:t>
            </a:r>
            <a:endPar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ឥឡូវតារាវិទូសង្ស័យ 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km-KH" altLang="ja-JP" sz="3200" b="1" dirty="0">
                <a:solidFill>
                  <a:schemeClr val="bg1"/>
                </a:solidFill>
                <a:effectLst>
                  <a:glow rad="101600">
                    <a:schemeClr val="tx1"/>
                  </a:glow>
                </a:effectLst>
                <a:latin typeface="Arial"/>
                <a:ea typeface="ＭＳ Ｐゴシック" charset="0"/>
                <a:cs typeface="Khmer OS Battambang" panose="02000500000000020004" pitchFamily="2" charset="0"/>
              </a:rPr>
              <a:t>«ការរីកចម្រើនដែលពួកគេបានធ្វើឡើង ជាមួយនឹង </a:t>
            </a:r>
          </a:p>
          <a:p>
            <a:pPr eaLnBrk="1" hangingPunct="1">
              <a:spcBef>
                <a:spcPct val="20000"/>
              </a:spcBef>
              <a:defRPr/>
            </a:pPr>
            <a:r>
              <a:rPr lang="km-KH" altLang="ja-JP" sz="3200" b="1" dirty="0">
                <a:solidFill>
                  <a:schemeClr val="bg1"/>
                </a:solidFill>
                <a:effectLst>
                  <a:glow rad="101600">
                    <a:schemeClr val="tx1"/>
                  </a:glow>
                </a:effectLst>
                <a:latin typeface="Arial"/>
                <a:ea typeface="ＭＳ Ｐゴシック" charset="0"/>
                <a:cs typeface="Khmer OS Battambang" panose="02000500000000020004" pitchFamily="2" charset="0"/>
              </a:rPr>
              <a:t>សេចក្តីសង្ខេបទូទៅអំពីលំហរ របស់ពួកគេ  វាកាន់តែច្បាស់ឡើងថា គំលាតកាឡាក់ស៊ី គឺត្រូវបានប្រមូលផ្តុំគ្នា ដូចជា ទ្វីបពិភពលោកដែលហួសពីលំហរអាកាស ដែលស្ទើរតែទទេស្អាត។ ហើយ គំរូបន្ទុះដ៏ខ្លាំង បានរង្គោះរង្គើ យ៉ាងខ្លាំងដោយសារការរកឃើញនេះ។»</a:t>
            </a:r>
          </a:p>
          <a:p>
            <a:pPr eaLnBrk="1" hangingPunct="1">
              <a:spcBef>
                <a:spcPct val="20000"/>
              </a:spcBef>
              <a:defRPr/>
            </a:pPr>
            <a:endParaRPr lang="en-US" sz="32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a:spLocks noGrp="1" noChangeArrowheads="1"/>
          </p:cNvSpPr>
          <p:nvPr>
            <p:ph type="subTitle" idx="1"/>
          </p:nvPr>
        </p:nvSpPr>
        <p:spPr>
          <a:xfrm>
            <a:off x="0" y="5268913"/>
            <a:ext cx="4572000" cy="1589087"/>
          </a:xfrm>
        </p:spPr>
        <p:txBody>
          <a:bodyPr/>
          <a:lstStyle/>
          <a:p>
            <a:pPr eaLnBrk="1" hangingPunct="1"/>
            <a:r>
              <a:rPr lang="km-KH" altLang="en-US" sz="2800" b="1" dirty="0">
                <a:solidFill>
                  <a:schemeClr val="bg1"/>
                </a:solidFill>
                <a:latin typeface="Khmer OS Siemreap" panose="02000500000000020004" pitchFamily="2" charset="0"/>
                <a:cs typeface="Khmer OS Siemreap" panose="02000500000000020004" pitchFamily="2" charset="0"/>
              </a:rPr>
              <a:t>បណ្ឌិត</a:t>
            </a:r>
            <a:r>
              <a:rPr lang="en-US" altLang="en-US" sz="2800" b="1" dirty="0">
                <a:solidFill>
                  <a:schemeClr val="bg1"/>
                </a:solidFill>
                <a:latin typeface="Khmer OS Siemreap" panose="02000500000000020004" pitchFamily="2" charset="0"/>
                <a:cs typeface="Khmer OS Siemreap" panose="02000500000000020004" pitchFamily="2" charset="0"/>
              </a:rPr>
              <a:t>. Duane Gish </a:t>
            </a:r>
            <a:endParaRPr lang="km-KH" altLang="en-US" sz="2800" b="1" dirty="0">
              <a:solidFill>
                <a:schemeClr val="bg1"/>
              </a:solidFill>
              <a:latin typeface="Khmer OS Siemreap" panose="02000500000000020004" pitchFamily="2" charset="0"/>
              <a:cs typeface="Khmer OS Siemreap" panose="02000500000000020004" pitchFamily="2" charset="0"/>
            </a:endParaRPr>
          </a:p>
          <a:p>
            <a:pPr eaLnBrk="1" hangingPunct="1"/>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វិទ្យាស្ថានសា្រវជ្រាវការបង្កើត</a:t>
            </a:r>
            <a:r>
              <a:rPr lang="en-US" altLang="en-US" sz="2800" b="1" dirty="0">
                <a:solidFill>
                  <a:schemeClr val="bg1"/>
                </a:solidFill>
                <a:latin typeface="Khmer OS Siemreap" panose="02000500000000020004" pitchFamily="2" charset="0"/>
                <a:cs typeface="Khmer OS Siemreap" panose="02000500000000020004" pitchFamily="2" charset="0"/>
              </a:rPr>
              <a:t>)</a:t>
            </a:r>
          </a:p>
        </p:txBody>
      </p:sp>
      <p:sp>
        <p:nvSpPr>
          <p:cNvPr id="10" name="Text Box 4"/>
          <p:cNvSpPr txBox="1">
            <a:spLocks noChangeArrowheads="1"/>
          </p:cNvSpPr>
          <p:nvPr/>
        </p:nvSpPr>
        <p:spPr bwMode="auto">
          <a:xfrm>
            <a:off x="4860925" y="2574925"/>
            <a:ext cx="42830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22313" indent="-722313">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១.​ គ្មានប្រសិទ្ធភាព </a:t>
            </a:r>
            <a:endParaRPr lang="en-US" altLang="en-US" sz="4000" b="1" dirty="0">
              <a:solidFill>
                <a:schemeClr val="bg1"/>
              </a:solidFill>
              <a:latin typeface="Khmer OS Siemreap" panose="02000500000000020004" pitchFamily="2" charset="0"/>
              <a:cs typeface="Khmer OS Siemreap" panose="02000500000000020004" pitchFamily="2" charset="0"/>
            </a:endParaRPr>
          </a:p>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២.​ មិនតាមរបៀប</a:t>
            </a:r>
          </a:p>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វិទ្យាសាស្ត្រ​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
        <p:nvSpPr>
          <p:cNvPr id="11" name="Rectangle 5"/>
          <p:cNvSpPr>
            <a:spLocks noGrp="1" noChangeArrowheads="1"/>
          </p:cNvSpPr>
          <p:nvPr>
            <p:ph type="ctrTitle"/>
          </p:nvPr>
        </p:nvSpPr>
        <p:spPr>
          <a:xfrm>
            <a:off x="4876800" y="228600"/>
            <a:ext cx="3810000" cy="2286000"/>
          </a:xfrm>
        </p:spPr>
        <p:txBody>
          <a:bodyPr/>
          <a:lstStyle/>
          <a:p>
            <a:pPr algn="l" eaLnBrk="1" hangingPunct="1"/>
            <a:r>
              <a:rPr lang="km-KH" altLang="en-US" b="1" i="1" dirty="0">
                <a:solidFill>
                  <a:schemeClr val="bg1"/>
                </a:solidFill>
                <a:latin typeface="Khmer OS Siemreap" panose="02000500000000020004" pitchFamily="2" charset="0"/>
                <a:cs typeface="Khmer OS Siemreap" panose="02000500000000020004" pitchFamily="2" charset="0"/>
              </a:rPr>
              <a:t>ទ្រឹស្តី </a:t>
            </a:r>
            <a:br>
              <a:rPr lang="km-KH" altLang="en-US" b="1" i="1" dirty="0">
                <a:solidFill>
                  <a:schemeClr val="bg1"/>
                </a:solidFill>
                <a:latin typeface="Khmer OS Siemreap" panose="02000500000000020004" pitchFamily="2" charset="0"/>
                <a:cs typeface="Khmer OS Siemreap" panose="02000500000000020004" pitchFamily="2" charset="0"/>
              </a:rPr>
            </a:br>
            <a:r>
              <a:rPr lang="km-KH" altLang="en-US" b="1" i="1" dirty="0">
                <a:solidFill>
                  <a:schemeClr val="bg1"/>
                </a:solidFill>
                <a:latin typeface="Khmer OS Siemreap" panose="02000500000000020004" pitchFamily="2" charset="0"/>
                <a:cs typeface="Khmer OS Siemreap" panose="02000500000000020004" pitchFamily="2" charset="0"/>
              </a:rPr>
              <a:t>ការវិវត្តន៍ គឺ...</a:t>
            </a:r>
            <a:endParaRPr lang="en-US" altLang="en-US"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05510">
            <a:off x="-339317"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rot="517598">
            <a:off x="-47217" y="1955770"/>
            <a:ext cx="5400675"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400" b="1" dirty="0">
                <a:solidFill>
                  <a:srgbClr val="22228B"/>
                </a:solidFill>
                <a:latin typeface="Khmer OS Siemreap" panose="02000500000000020004" pitchFamily="2" charset="0"/>
                <a:cs typeface="Khmer OS Siemreap" panose="02000500000000020004" pitchFamily="2" charset="0"/>
              </a:rPr>
              <a:t>រឿងនិទានអំពីការប្រែប្រួលជាលំដាប់</a:t>
            </a:r>
            <a:endParaRPr lang="en-US" altLang="en-US" sz="2400" b="1" dirty="0">
              <a:solidFill>
                <a:srgbClr val="22228B"/>
              </a:solidFill>
              <a:latin typeface="Khmer OS Siemreap" panose="02000500000000020004" pitchFamily="2" charset="0"/>
              <a:cs typeface="Khmer OS Siemreap" panose="02000500000000020004" pitchFamily="2" charset="0"/>
            </a:endParaRPr>
          </a:p>
        </p:txBody>
      </p:sp>
      <p:sp>
        <p:nvSpPr>
          <p:cNvPr id="5" name="Title 4"/>
          <p:cNvSpPr>
            <a:spLocks noGrp="1"/>
          </p:cNvSpPr>
          <p:nvPr>
            <p:ph type="title"/>
          </p:nvPr>
        </p:nvSpPr>
        <p:spPr/>
        <p:txBody>
          <a:bodyPr/>
          <a:lstStyle/>
          <a:p>
            <a:endParaRPr lang="en-US"/>
          </a:p>
        </p:txBody>
      </p:sp>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
        <p:nvSpPr>
          <p:cNvPr id="15" name="Rectangle 2"/>
          <p:cNvSpPr txBox="1">
            <a:spLocks noChangeArrowheads="1"/>
          </p:cNvSpPr>
          <p:nvPr/>
        </p:nvSpPr>
        <p:spPr bwMode="auto">
          <a:xfrm>
            <a:off x="0" y="76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200" kern="0">
                <a:solidFill>
                  <a:srgbClr val="FFFFFF"/>
                </a:solidFill>
                <a:latin typeface="Khmer OS Siemreap" panose="02000500000000020004" pitchFamily="2" charset="0"/>
                <a:cs typeface="Khmer OS Siemreap" panose="02000500000000020004" pitchFamily="2" charset="0"/>
              </a:rPr>
              <a:t>ការវិវត្តន៍ ពឹងផ្អែកទៅលើទ្រឹស្តីអំពីការផ្លាស់ប្តូរទម្រង់មួយ ដែលនឹងងាយស្រួសក្លាយជាសត្វរំពា</a:t>
            </a:r>
            <a:endParaRPr lang="en-US" altLang="en-US" sz="3200" kern="0" dirty="0">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500"/>
                                        <p:tgtEl>
                                          <p:spTgt spid="778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2515" y="-17222"/>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2"/>
          <p:cNvSpPr txBox="1">
            <a:spLocks noChangeArrowheads="1"/>
          </p:cNvSpPr>
          <p:nvPr/>
        </p:nvSpPr>
        <p:spPr bwMode="auto">
          <a:xfrm>
            <a:off x="5486400" y="115888"/>
            <a:ext cx="36576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kern="0">
                <a:solidFill>
                  <a:srgbClr val="FFFFFF"/>
                </a:solidFill>
                <a:latin typeface="Khmer OS Siemreap" panose="02000500000000020004" pitchFamily="2" charset="0"/>
                <a:cs typeface="Khmer OS Siemreap" panose="02000500000000020004" pitchFamily="2" charset="0"/>
              </a:rPr>
              <a:t>តើឌីណូស័រ បានមកមុនមនុស្សឬ?</a:t>
            </a:r>
            <a:endParaRPr lang="en-US" altLang="en-US" sz="3600" b="1" kern="0">
              <a:solidFill>
                <a:srgbClr val="FFFFFF"/>
              </a:solidFill>
              <a:latin typeface="Khmer OS Siemreap" panose="02000500000000020004" pitchFamily="2" charset="0"/>
              <a:cs typeface="Khmer OS Siemreap" panose="02000500000000020004" pitchFamily="2" charset="0"/>
            </a:endParaRPr>
          </a:p>
        </p:txBody>
      </p:sp>
      <p:sp>
        <p:nvSpPr>
          <p:cNvPr id="13"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3600" b="1">
                <a:solidFill>
                  <a:srgbClr val="FFFFFF"/>
                </a:solidFill>
                <a:latin typeface="Khmer OS Siemreap" panose="02000500000000020004" pitchFamily="2" charset="0"/>
                <a:cs typeface="Khmer OS Siemreap" panose="02000500000000020004" pitchFamily="2" charset="0"/>
              </a:rPr>
              <a:t>ត្រូវហើយ។ ព្រះអង្គបានបង្កើត ឌីណូស័រមុននៅថ្ងៃទី៦នៃការបង្កើត!</a:t>
            </a:r>
            <a:r>
              <a:rPr lang="en-US" altLang="en-US" sz="3600" b="1">
                <a:solidFill>
                  <a:srgbClr val="FFFFFF"/>
                </a:solidFill>
                <a:latin typeface="Khmer OS Siemreap" panose="02000500000000020004" pitchFamily="2" charset="0"/>
                <a:cs typeface="Khmer OS Siemreap" panose="02000500000000020004" pitchFamily="2" charset="0"/>
              </a:rPr>
              <a:t> </a:t>
            </a:r>
          </a:p>
        </p:txBody>
      </p:sp>
      <p:sp>
        <p:nvSpPr>
          <p:cNvPr id="14" name="Rectangle 2"/>
          <p:cNvSpPr txBox="1">
            <a:spLocks noChangeArrowheads="1"/>
          </p:cNvSpPr>
          <p:nvPr/>
        </p:nvSpPr>
        <p:spPr bwMode="auto">
          <a:xfrm rot="20975383">
            <a:off x="863600" y="-258763"/>
            <a:ext cx="35099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FontTx/>
              <a:buNone/>
            </a:pPr>
            <a:r>
              <a:rPr lang="km-KH" altLang="en-US" sz="5400" b="1" u="sng" dirty="0">
                <a:solidFill>
                  <a:srgbClr val="FFFFFF"/>
                </a:solidFill>
                <a:latin typeface="Khmer OS Siemreap" panose="02000500000000020004" pitchFamily="2" charset="0"/>
                <a:cs typeface="Khmer OS Siemreap" panose="02000500000000020004" pitchFamily="2" charset="0"/>
              </a:rPr>
              <a:t>ឌីណូស័រ</a:t>
            </a:r>
            <a:r>
              <a:rPr lang="en-US" altLang="en-US" sz="5400" b="1" u="sng" dirty="0">
                <a:solidFill>
                  <a:srgbClr val="FFFFFF"/>
                </a:solidFill>
                <a:latin typeface="Khmer OS Siemreap" panose="02000500000000020004" pitchFamily="2" charset="0"/>
                <a:cs typeface="Khmer OS Siemreap" panose="02000500000000020004" pitchFamily="2" charset="0"/>
              </a:rPr>
              <a:t> </a:t>
            </a:r>
            <a:r>
              <a:rPr lang="km-KH" altLang="en-US" sz="5400" b="1" baseline="30000" dirty="0">
                <a:solidFill>
                  <a:srgbClr val="FFFFFF"/>
                </a:solidFill>
                <a:latin typeface="Khmer OS Siemreap" panose="02000500000000020004" pitchFamily="2" charset="0"/>
                <a:cs typeface="Khmer OS Siemreap" panose="02000500000000020004" pitchFamily="2" charset="0"/>
              </a:rPr>
              <a:t>ដោយ</a:t>
            </a:r>
            <a:r>
              <a:rPr lang="en-US" altLang="en-US" sz="5400" b="1" baseline="30000" dirty="0">
                <a:solidFill>
                  <a:srgbClr val="FFFFFF"/>
                </a:solidFill>
                <a:latin typeface="Khmer OS Siemreap" panose="02000500000000020004" pitchFamily="2" charset="0"/>
                <a:cs typeface="Khmer OS Siemreap" panose="02000500000000020004" pitchFamily="2" charset="0"/>
              </a:rPr>
              <a:t> </a:t>
            </a:r>
            <a:r>
              <a:rPr lang="km-KH" altLang="en-US" sz="5400" b="1" baseline="30000" dirty="0">
                <a:solidFill>
                  <a:srgbClr val="FFFFFF"/>
                </a:solidFill>
                <a:latin typeface="Khmer OS Siemreap" panose="02000500000000020004" pitchFamily="2" charset="0"/>
                <a:cs typeface="Khmer OS Siemreap" panose="02000500000000020004" pitchFamily="2" charset="0"/>
              </a:rPr>
              <a:t>អ្នក</a:t>
            </a:r>
            <a:r>
              <a:rPr lang="km-KH" altLang="en-US" sz="5400" b="1" u="sng" dirty="0">
                <a:solidFill>
                  <a:srgbClr val="FFFFFF"/>
                </a:solidFill>
                <a:latin typeface="Khmer OS Siemreap" panose="02000500000000020004" pitchFamily="2" charset="0"/>
                <a:cs typeface="Khmer OS Siemreap" panose="02000500000000020004" pitchFamily="2" charset="0"/>
              </a:rPr>
              <a:t>រចនា</a:t>
            </a:r>
            <a:endParaRPr lang="en-US" altLang="en-US" sz="5400" b="1" u="sng" dirty="0">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2484438" y="142528"/>
            <a:ext cx="6659562" cy="838200"/>
          </a:xfrm>
        </p:spPr>
        <p:txBody>
          <a:bodyPr/>
          <a:lstStyle/>
          <a:p>
            <a:pPr eaLnBrk="1" hangingPunct="1"/>
            <a:r>
              <a:rPr lang="km-KH" altLang="en-US" b="1" i="1" dirty="0">
                <a:solidFill>
                  <a:schemeClr val="tx1"/>
                </a:solidFill>
                <a:latin typeface="Khmer OS Siemreap" panose="02000500000000020004" pitchFamily="2" charset="0"/>
                <a:cs typeface="Khmer OS Siemreap" panose="02000500000000020004" pitchFamily="2" charset="0"/>
              </a:rPr>
              <a:t>ដើមកំណើតនៃមនុស្ស</a:t>
            </a:r>
            <a:endParaRPr lang="en-US" altLang="en-US" dirty="0">
              <a:solidFill>
                <a:schemeClr val="tx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457200" y="5715000"/>
            <a:ext cx="4076700" cy="1143000"/>
          </a:xfrm>
        </p:spPr>
        <p:txBody>
          <a:bodyPr/>
          <a:lstStyle/>
          <a:p>
            <a:pPr eaLnBrk="1" hangingPunct="1"/>
            <a:r>
              <a:rPr lang="km-KH" altLang="en-US" b="1">
                <a:latin typeface="Khmer OS Siemreap" panose="02000500000000020004" pitchFamily="2" charset="0"/>
                <a:cs typeface="Khmer OS Siemreap" panose="02000500000000020004" pitchFamily="2" charset="0"/>
              </a:rPr>
              <a:t>ត្រូវ</a:t>
            </a:r>
            <a:r>
              <a:rPr lang="en-US" altLang="en-US" b="1">
                <a:latin typeface="Khmer OS Siemreap" panose="02000500000000020004" pitchFamily="2" charset="0"/>
                <a:cs typeface="Khmer OS Siemreap" panose="02000500000000020004" pitchFamily="2" charset="0"/>
              </a:rPr>
              <a:t>. </a:t>
            </a:r>
            <a:r>
              <a:rPr lang="km-KH" altLang="en-US" b="1">
                <a:latin typeface="Khmer OS Siemreap" panose="02000500000000020004" pitchFamily="2" charset="0"/>
                <a:cs typeface="Khmer OS Siemreap" panose="02000500000000020004" pitchFamily="2" charset="0"/>
              </a:rPr>
              <a:t>យើងមានដើមកំណើតពិតប្រាដក</a:t>
            </a:r>
            <a:endParaRPr lang="en-US" altLang="en-US" b="1">
              <a:latin typeface="Khmer OS Siemreap" panose="02000500000000020004" pitchFamily="2" charset="0"/>
              <a:cs typeface="Khmer OS Siemreap" panose="02000500000000020004" pitchFamily="2" charset="0"/>
            </a:endParaRPr>
          </a:p>
          <a:p>
            <a:pPr eaLnBrk="1" hangingPunct="1"/>
            <a:endParaRPr lang="en-US" altLang="en-US" b="1">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3" descr="evolution of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dirty="0">
              <a:cs typeface="Arial" charset="0"/>
            </a:endParaRPr>
          </a:p>
        </p:txBody>
      </p:sp>
      <p:sp>
        <p:nvSpPr>
          <p:cNvPr id="8" name="Rectangle 2"/>
          <p:cNvSpPr txBox="1">
            <a:spLocks noChangeArrowheads="1"/>
          </p:cNvSpPr>
          <p:nvPr/>
        </p:nvSpPr>
        <p:spPr bwMode="auto">
          <a:xfrm>
            <a:off x="914400" y="228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b="1" i="1" kern="0">
                <a:solidFill>
                  <a:srgbClr val="00FABE"/>
                </a:solidFill>
                <a:latin typeface="Khmer OS Siemreap" panose="02000500000000020004" pitchFamily="2" charset="0"/>
                <a:cs typeface="Khmer OS Siemreap" panose="02000500000000020004" pitchFamily="2" charset="0"/>
              </a:rPr>
              <a:t>ការផ្លាស់ប្តូរបន្តទៅទៀត</a:t>
            </a:r>
            <a:endParaRPr lang="en-US" altLang="en-US" b="1" kern="0" dirty="0">
              <a:solidFill>
                <a:srgbClr val="00FABE"/>
              </a:solidFill>
              <a:latin typeface="Khmer OS Siemreap" panose="02000500000000020004" pitchFamily="2" charset="0"/>
              <a:cs typeface="Khmer OS Siemreap" panose="02000500000000020004" pitchFamily="2" charset="0"/>
            </a:endParaRPr>
          </a:p>
        </p:txBody>
      </p:sp>
      <p:sp>
        <p:nvSpPr>
          <p:cNvPr id="9" name="Rectangle 2"/>
          <p:cNvSpPr txBox="1">
            <a:spLocks noChangeArrowheads="1"/>
          </p:cNvSpPr>
          <p:nvPr/>
        </p:nvSpPr>
        <p:spPr bwMode="auto">
          <a:xfrm>
            <a:off x="49213" y="2060575"/>
            <a:ext cx="3443287"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1600" b="1" i="1" dirty="0">
                <a:solidFill>
                  <a:srgbClr val="22228B"/>
                </a:solidFill>
                <a:latin typeface="Khmer OS Siemreap" panose="02000500000000020004" pitchFamily="2" charset="0"/>
                <a:cs typeface="Khmer OS Siemreap" panose="02000500000000020004" pitchFamily="2" charset="0"/>
              </a:rPr>
              <a:t>ជឿ ប្រសិនអ្នកចង់នៅក្នុង ការវិវត្តន៍</a:t>
            </a:r>
            <a:r>
              <a:rPr lang="en-US" altLang="en-US" sz="1600" b="1" i="1" dirty="0">
                <a:solidFill>
                  <a:srgbClr val="22228B"/>
                </a:solidFill>
                <a:latin typeface="Khmer OS Siemreap" panose="02000500000000020004" pitchFamily="2" charset="0"/>
                <a:cs typeface="Khmer OS Siemreap" panose="02000500000000020004" pitchFamily="2"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6" name="Rectangle 3"/>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Piltdown </a:t>
            </a:r>
            <a:r>
              <a:rPr lang="km-KH"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បំណែកក្បាលមនុស្ស</a:t>
            </a: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១៩១២</a:t>
            </a: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3" name="Picture 4" descr="pilt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Piltdown </a:t>
            </a: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បំណែកក្បាលមនុស្ស</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១៩១២</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4000" dirty="0">
              <a:solidFill>
                <a:schemeClr val="bg1"/>
              </a:solidFill>
              <a:latin typeface="Khmer OS Siemreap" panose="02000500000000020004" pitchFamily="2" charset="0"/>
              <a:cs typeface="Khmer OS Siemreap" panose="02000500000000020004" pitchFamily="2" charset="0"/>
            </a:endParaRPr>
          </a:p>
        </p:txBody>
      </p:sp>
      <p:sp>
        <p:nvSpPr>
          <p:cNvPr id="9" name="Rectangle 3"/>
          <p:cNvSpPr>
            <a:spLocks noChangeArrowheads="1"/>
          </p:cNvSpPr>
          <p:nvPr/>
        </p:nvSpPr>
        <p:spPr bwMode="auto">
          <a:xfrm>
            <a:off x="2981325" y="1484313"/>
            <a:ext cx="60182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50000"/>
              </a:lnSpc>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គាត់បានទៅជា អ្នកដែលរកឃើញធំបំផុត នៃសតវត្សទី ២០ ដែលទៅជាភាពអាម៉ាសខាងវិទ្យាសាស្ត្រដ៏ធំបំផុតរបស់ខ្លួន។ សំណល់នៃបុព្វបុរសរបស់មនុស្សដែលត្រូវបានគេហៅថា </a:t>
            </a:r>
            <a:r>
              <a:rPr lang="en-US" altLang="en-US" sz="2800" b="1" dirty="0" err="1">
                <a:solidFill>
                  <a:schemeClr val="bg1"/>
                </a:solidFill>
                <a:latin typeface="Khmer OS Siemreap" panose="02000500000000020004" pitchFamily="2" charset="0"/>
                <a:cs typeface="Khmer OS Siemreap" panose="02000500000000020004" pitchFamily="2" charset="0"/>
              </a:rPr>
              <a:t>Eoanthropus</a:t>
            </a:r>
            <a:r>
              <a:rPr lang="en-US" altLang="en-US" sz="2800" b="1" dirty="0">
                <a:solidFill>
                  <a:schemeClr val="bg1"/>
                </a:solidFill>
                <a:latin typeface="Khmer OS Siemreap" panose="02000500000000020004" pitchFamily="2" charset="0"/>
                <a:cs typeface="Khmer OS Siemreap" panose="02000500000000020004" pitchFamily="2" charset="0"/>
              </a:rPr>
              <a:t> </a:t>
            </a:r>
            <a:r>
              <a:rPr lang="en-US" altLang="en-US" sz="2800" b="1" dirty="0" err="1">
                <a:solidFill>
                  <a:schemeClr val="bg1"/>
                </a:solidFill>
                <a:latin typeface="Khmer OS Siemreap" panose="02000500000000020004" pitchFamily="2" charset="0"/>
                <a:cs typeface="Khmer OS Siemreap" panose="02000500000000020004" pitchFamily="2" charset="0"/>
              </a:rPr>
              <a:t>dawsoni</a:t>
            </a:r>
            <a:r>
              <a:rPr lang="km-KH" altLang="en-US" sz="2800" b="1" dirty="0">
                <a:solidFill>
                  <a:schemeClr val="bg1"/>
                </a:solidFill>
                <a:latin typeface="Khmer OS Siemreap" panose="02000500000000020004" pitchFamily="2" charset="0"/>
                <a:cs typeface="Khmer OS Siemreap" panose="02000500000000020004" pitchFamily="2" charset="0"/>
              </a:rPr>
              <a:t> ត្រូវបានគេរកឃើញក្នុងកំឡុងឆ្នាំ </a:t>
            </a:r>
            <a:r>
              <a:rPr lang="en-US" altLang="en-US" sz="2800" b="1" dirty="0">
                <a:solidFill>
                  <a:schemeClr val="bg1"/>
                </a:solidFill>
                <a:latin typeface="Khmer OS Siemreap" panose="02000500000000020004" pitchFamily="2" charset="0"/>
                <a:cs typeface="Khmer OS Siemreap" panose="02000500000000020004" pitchFamily="2" charset="0"/>
              </a:rPr>
              <a:t>1911-1915 </a:t>
            </a:r>
            <a:r>
              <a:rPr lang="km-KH" altLang="en-US" sz="2800" b="1" dirty="0">
                <a:solidFill>
                  <a:schemeClr val="bg1"/>
                </a:solidFill>
                <a:latin typeface="Khmer OS Siemreap" panose="02000500000000020004" pitchFamily="2" charset="0"/>
                <a:cs typeface="Khmer OS Siemreap" panose="02000500000000020004" pitchFamily="2" charset="0"/>
              </a:rPr>
              <a:t>នៅ</a:t>
            </a:r>
            <a:r>
              <a:rPr lang="en-US" altLang="en-US" sz="2800" b="1" dirty="0">
                <a:solidFill>
                  <a:schemeClr val="bg1"/>
                </a:solidFill>
                <a:latin typeface="Khmer OS Siemreap" panose="02000500000000020004" pitchFamily="2" charset="0"/>
                <a:cs typeface="Khmer OS Siemreap" panose="02000500000000020004" pitchFamily="2" charset="0"/>
              </a:rPr>
              <a:t> Piltdown, Sussex.</a:t>
            </a:r>
            <a:endParaRPr lang="en-US" altLang="en-US" sz="1600" b="1" dirty="0">
              <a:solidFill>
                <a:schemeClr val="bg1"/>
              </a:solidFill>
              <a:latin typeface="Khmer OS Siemreap" panose="02000500000000020004" pitchFamily="2" charset="0"/>
              <a:cs typeface="Khmer OS Siemreap" panose="02000500000000020004" pitchFamily="2" charset="0"/>
            </a:endParaRPr>
          </a:p>
          <a:p>
            <a:pPr eaLnBrk="1" hangingPunct="1">
              <a:buFontTx/>
              <a:buNone/>
            </a:pPr>
            <a:endParaRPr lang="en-US" altLang="en-US" sz="1600" b="1" dirty="0">
              <a:solidFill>
                <a:schemeClr val="bg1"/>
              </a:solidFill>
              <a:latin typeface="Khmer OS Siemreap" panose="02000500000000020004" pitchFamily="2" charset="0"/>
              <a:cs typeface="Khmer OS Siemreap" panose="02000500000000020004" pitchFamily="2" charset="0"/>
            </a:endParaRPr>
          </a:p>
          <a:p>
            <a:pPr algn="r" eaLnBrk="1" hangingPunct="1">
              <a:buFontTx/>
              <a:buNone/>
            </a:pPr>
            <a:r>
              <a:rPr lang="en-US" altLang="en-US" sz="2400" b="1" dirty="0">
                <a:solidFill>
                  <a:schemeClr val="bg1"/>
                </a:solidFill>
                <a:latin typeface="Khmer OS Siemreap" panose="02000500000000020004" pitchFamily="2" charset="0"/>
                <a:cs typeface="Khmer OS Siemreap" panose="02000500000000020004" pitchFamily="2" charset="0"/>
                <a:hlinkClick r:id="rId5"/>
              </a:rPr>
              <a:t>www.bbc.co.uk</a:t>
            </a:r>
            <a:r>
              <a:rPr lang="en-US" altLang="en-US" sz="2400" b="1" dirty="0">
                <a:solidFill>
                  <a:schemeClr val="bg1"/>
                </a:solidFill>
                <a:latin typeface="Khmer OS Siemreap" panose="02000500000000020004" pitchFamily="2" charset="0"/>
                <a:cs typeface="Khmer OS Siemreap" panose="02000500000000020004" pitchFamily="2" charset="0"/>
              </a:rPr>
              <a:t> 23 Nov 2003</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1154437" y="1189766"/>
            <a:ext cx="6852820" cy="4456039"/>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ភាសានៃព្រះ</a:t>
            </a:r>
          </a:p>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ជាម្ចាស់</a:t>
            </a:r>
            <a:endParaRPr lang="en-US" sz="5400"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km-KH" altLang="en-US" b="1" i="1" dirty="0">
                <a:solidFill>
                  <a:schemeClr val="bg1"/>
                </a:solidFill>
                <a:latin typeface="Khmer OS Siemreap" panose="02000500000000020004" pitchFamily="2" charset="0"/>
                <a:cs typeface="Khmer OS Siemreap" panose="02000500000000020004" pitchFamily="2" charset="0"/>
              </a:rPr>
              <a:t>ការអង្កេត</a:t>
            </a:r>
            <a:br>
              <a:rPr lang="km-KH" altLang="en-US" b="1" i="1" dirty="0">
                <a:solidFill>
                  <a:schemeClr val="bg1"/>
                </a:solidFill>
                <a:latin typeface="Khmer OS Siemreap" panose="02000500000000020004" pitchFamily="2" charset="0"/>
                <a:cs typeface="Khmer OS Siemreap" panose="02000500000000020004" pitchFamily="2" charset="0"/>
              </a:rPr>
            </a:br>
            <a:r>
              <a:rPr lang="km-KH" altLang="en-US" b="1" i="1" dirty="0">
                <a:solidFill>
                  <a:schemeClr val="bg1"/>
                </a:solidFill>
                <a:latin typeface="Khmer OS Siemreap" panose="02000500000000020004" pitchFamily="2" charset="0"/>
                <a:cs typeface="Khmer OS Siemreap" panose="02000500000000020004" pitchFamily="2" charset="0"/>
              </a:rPr>
              <a:t>ជាទូទៅ</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ភាសាសមញ្ញា</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មធ្យោយ ដែលណែនាំឲ្យ ស្គាល់ </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ជំហរនៃការលន់តួទោស</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បំណុល ចំពោះ</a:t>
            </a:r>
            <a:r>
              <a:rPr lang="en-US" altLang="en-US" b="1" dirty="0">
                <a:solidFill>
                  <a:schemeClr val="bg1"/>
                </a:solidFill>
                <a:latin typeface="Khmer OS Siemreap" panose="02000500000000020004" pitchFamily="2" charset="0"/>
                <a:cs typeface="Khmer OS Siemreap" panose="02000500000000020004" pitchFamily="2" charset="0"/>
              </a:rPr>
              <a:t>C. S. Lewis</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អន្តរកម្មតិចតួចជាមួយ បទគម្ពីរ</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9" name="Rectangle 3">
            <a:extLst>
              <a:ext uri="{FF2B5EF4-FFF2-40B4-BE49-F238E27FC236}">
                <a16:creationId xmlns:a16="http://schemas.microsoft.com/office/drawing/2014/main" id="{BF0E6B66-C43A-5F43-BC07-1E889B757616}"/>
              </a:ext>
            </a:extLst>
          </p:cNvPr>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អ្នកវិទ្យាសាស្រ្តម្នាក់ ធ្វើបទបង្ហាញ </a:t>
            </a:r>
          </a:p>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នូវភស្តុតាង អំពី ជំនឿ</a:t>
            </a:r>
            <a:endParaRPr lang="en-US"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មនុស្ស </a:t>
            </a:r>
            <a:r>
              <a:rPr lang="en-US"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Nebraska </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១៩២២</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kern="0" dirty="0">
              <a:solidFill>
                <a:schemeClr val="bg1"/>
              </a:solidFill>
              <a:latin typeface="Khmer OS Siemreap" panose="02000500000000020004" pitchFamily="2" charset="0"/>
              <a:cs typeface="Khmer OS Siemreap" panose="02000500000000020004" pitchFamily="2" charset="0"/>
            </a:endParaRPr>
          </a:p>
        </p:txBody>
      </p:sp>
      <p:sp>
        <p:nvSpPr>
          <p:cNvPr id="11" name="Rounded Rectangle 10"/>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2400" b="1" i="1" dirty="0">
                <a:latin typeface="Khmer OS Siemreap" panose="02000500000000020004" pitchFamily="2" charset="0"/>
                <a:cs typeface="Khmer OS Siemreap" panose="02000500000000020004" pitchFamily="2" charset="0"/>
              </a:rPr>
              <a:t>ទីនេះ </a:t>
            </a:r>
            <a:r>
              <a:rPr lang="en-US" altLang="en-US" sz="2400" b="1" i="1" dirty="0" err="1">
                <a:latin typeface="Khmer OS Siemreap" panose="02000500000000020004" pitchFamily="2" charset="0"/>
                <a:cs typeface="Khmer OS Siemreap" panose="02000500000000020004" pitchFamily="2" charset="0"/>
              </a:rPr>
              <a:t>Lookie</a:t>
            </a:r>
            <a:r>
              <a:rPr lang="en-US" altLang="en-US" sz="2400" b="1" i="1" dirty="0">
                <a:latin typeface="Khmer OS Siemreap" panose="02000500000000020004" pitchFamily="2" charset="0"/>
                <a:cs typeface="Khmer OS Siemreap" panose="02000500000000020004" pitchFamily="2" charset="0"/>
              </a:rPr>
              <a:t> , </a:t>
            </a:r>
            <a:r>
              <a:rPr lang="km-KH" altLang="en-US" sz="2400" b="1" i="1" dirty="0">
                <a:latin typeface="Khmer OS Siemreap" panose="02000500000000020004" pitchFamily="2" charset="0"/>
                <a:cs typeface="Khmer OS Siemreap" panose="02000500000000020004" pitchFamily="2" charset="0"/>
              </a:rPr>
              <a:t> មានម្នាក់បានប្រមាថផ្នូររបស់</a:t>
            </a:r>
          </a:p>
          <a:p>
            <a:pPr algn="ctr" eaLnBrk="1" hangingPunct="1">
              <a:spcBef>
                <a:spcPct val="0"/>
              </a:spcBef>
              <a:buFontTx/>
              <a:buNone/>
            </a:pPr>
            <a:r>
              <a:rPr lang="km-KH" altLang="en-US" sz="2400" b="1" i="1" dirty="0">
                <a:latin typeface="Khmer OS Siemreap" panose="02000500000000020004" pitchFamily="2" charset="0"/>
                <a:cs typeface="Khmer OS Siemreap" panose="02000500000000020004" pitchFamily="2" charset="0"/>
              </a:rPr>
              <a:t>លោកពូ </a:t>
            </a:r>
            <a:r>
              <a:rPr lang="en-US" altLang="en-US" sz="2400" b="1" i="1" dirty="0">
                <a:latin typeface="Khmer OS Siemreap" panose="02000500000000020004" pitchFamily="2" charset="0"/>
                <a:cs typeface="Khmer OS Siemreap" panose="02000500000000020004" pitchFamily="2" charset="0"/>
              </a:rPr>
              <a:t>Buck!</a:t>
            </a:r>
            <a:endParaRPr lang="km-KH" altLang="en-US" sz="2400" b="1" i="1" dirty="0">
              <a:latin typeface="Khmer OS Siemreap" panose="02000500000000020004" pitchFamily="2" charset="0"/>
              <a:cs typeface="Khmer OS Siemreap" panose="02000500000000020004" pitchFamily="2" charset="0"/>
            </a:endParaRPr>
          </a:p>
          <a:p>
            <a:pPr algn="ctr" eaLnBrk="1" hangingPunct="1">
              <a:spcBef>
                <a:spcPct val="0"/>
              </a:spcBef>
              <a:buFontTx/>
              <a:buNone/>
            </a:pPr>
            <a:endParaRPr lang="en-US" altLang="en-US" sz="2400" b="1" i="1" dirty="0">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មនុស្ស</a:t>
            </a:r>
            <a:r>
              <a:rPr lang="en-US"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Neanderthal </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១៨៦០</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kern="0" dirty="0">
              <a:solidFill>
                <a:schemeClr val="bg1"/>
              </a:solidFill>
              <a:latin typeface="Khmer OS Siemreap" panose="02000500000000020004" pitchFamily="2" charset="0"/>
              <a:cs typeface="Khmer OS Siemreap" panose="02000500000000020004" pitchFamily="2" charset="0"/>
            </a:endParaRPr>
          </a:p>
        </p:txBody>
      </p:sp>
      <p:sp>
        <p:nvSpPr>
          <p:cNvPr id="10" name="Rectangle 3"/>
          <p:cNvSpPr txBox="1">
            <a:spLocks noChangeArrowheads="1"/>
          </p:cNvSpPr>
          <p:nvPr/>
        </p:nvSpPr>
        <p:spPr bwMode="auto">
          <a:xfrm>
            <a:off x="3048000" y="1752600"/>
            <a:ext cx="609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ភាពកោងខាងលើ</a:t>
            </a:r>
            <a:r>
              <a:rPr lang="en-US" altLang="en-US" sz="2800" b="1" kern="0" dirty="0">
                <a:solidFill>
                  <a:schemeClr val="bg1"/>
                </a:solidFill>
                <a:latin typeface="Khmer OS Siemreap" panose="02000500000000020004" pitchFamily="2" charset="0"/>
                <a:cs typeface="Khmer OS Siemreap" panose="02000500000000020004" pitchFamily="2" charset="0"/>
              </a:rPr>
              <a:t> </a:t>
            </a:r>
            <a:endParaRPr lang="km-KH"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លលាដ៏ក្បាល </a:t>
            </a:r>
            <a:r>
              <a:rPr lang="en-US" altLang="en-US" sz="2800" b="1" kern="0" dirty="0">
                <a:solidFill>
                  <a:schemeClr val="bg1"/>
                </a:solidFill>
                <a:latin typeface="Khmer OS Siemreap" panose="02000500000000020004" pitchFamily="2" charset="0"/>
                <a:cs typeface="Khmer OS Siemreap" panose="02000500000000020004" pitchFamily="2" charset="0"/>
              </a:rPr>
              <a:t>Flatter </a:t>
            </a:r>
            <a:endParaRPr lang="km-KH"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បន្ទាប់ពីឆ្នាំ</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១៩០៨</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បានបង្ហាញដោយ លោក</a:t>
            </a:r>
            <a:r>
              <a:rPr lang="en-US" altLang="en-US" sz="2800" b="1" kern="0" dirty="0">
                <a:solidFill>
                  <a:schemeClr val="bg1"/>
                </a:solidFill>
                <a:latin typeface="Khmer OS Siemreap" panose="02000500000000020004" pitchFamily="2" charset="0"/>
                <a:cs typeface="Khmer OS Siemreap" panose="02000500000000020004" pitchFamily="2" charset="0"/>
              </a:rPr>
              <a:t> Rudolph Virchow </a:t>
            </a:r>
            <a:r>
              <a:rPr lang="km-KH" altLang="en-US" sz="2800" b="1" kern="0" dirty="0">
                <a:solidFill>
                  <a:schemeClr val="bg1"/>
                </a:solidFill>
                <a:latin typeface="Khmer OS Siemreap" panose="02000500000000020004" pitchFamily="2" charset="0"/>
                <a:cs typeface="Khmer OS Siemreap" panose="02000500000000020004" pitchFamily="2" charset="0"/>
              </a:rPr>
              <a:t>ជាជនជាតិបារាំង ជាមួយជម្ងឺរលាកសន្លាក់</a:t>
            </a:r>
            <a:r>
              <a:rPr lang="en-US" altLang="en-US" sz="2800" b="1" kern="0" dirty="0">
                <a:solidFill>
                  <a:schemeClr val="bg1"/>
                </a:solidFill>
                <a:latin typeface="Khmer OS Siemreap" panose="02000500000000020004" pitchFamily="2" charset="0"/>
                <a:cs typeface="Khmer OS Siemreap" panose="02000500000000020004" pitchFamily="2" charset="0"/>
              </a:rPr>
              <a:t>!</a:t>
            </a: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អ្នកផ្សេងទៀត បានក្រោកដើរបាន</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តាមកាំរស្មី</a:t>
            </a:r>
            <a:r>
              <a:rPr lang="en-US" altLang="en-US" sz="2800" b="1" kern="0" dirty="0">
                <a:solidFill>
                  <a:schemeClr val="bg1"/>
                </a:solidFill>
                <a:latin typeface="Khmer OS Siemreap" panose="02000500000000020004" pitchFamily="2" charset="0"/>
                <a:cs typeface="Khmer OS Siemreap" panose="02000500000000020004" pitchFamily="2" charset="0"/>
              </a:rPr>
              <a:t>X- </a:t>
            </a:r>
            <a:r>
              <a:rPr lang="km-KH" altLang="en-US" sz="2800" b="1" kern="0" dirty="0">
                <a:solidFill>
                  <a:schemeClr val="bg1"/>
                </a:solidFill>
                <a:latin typeface="Khmer OS Siemreap" panose="02000500000000020004" pitchFamily="2" charset="0"/>
                <a:cs typeface="Khmer OS Siemreap" panose="02000500000000020004" pitchFamily="2" charset="0"/>
              </a:rPr>
              <a:t>បញ្ជាក់ថាពួកវាក្លាយជាមនុស្សដែលមានរោគក្រិស</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បង្កឡើងដោយសារខ្វះ វីតាមី</a:t>
            </a:r>
            <a:r>
              <a:rPr lang="en-US" altLang="en-US" sz="2800" b="1" kern="0" dirty="0">
                <a:solidFill>
                  <a:schemeClr val="bg1"/>
                </a:solidFill>
                <a:latin typeface="Khmer OS Siemreap" panose="02000500000000020004" pitchFamily="2" charset="0"/>
                <a:cs typeface="Khmer OS Siemreap" panose="02000500000000020004" pitchFamily="2" charset="0"/>
              </a:rPr>
              <a:t> D)</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m-KH"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«ខ្ញុំស្រឡាញ់</a:t>
            </a:r>
            <a:r>
              <a:rPr lang="en-US"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Lucy</a:t>
            </a:r>
            <a:r>
              <a:rPr lang="km-KH"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en-US" altLang="en-US" sz="40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(1973)</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0" name="Rectangle 3"/>
          <p:cNvSpPr>
            <a:spLocks noGrp="1" noChangeArrowheads="1"/>
          </p:cNvSpPr>
          <p:nvPr>
            <p:ph type="subTitle" idx="1"/>
          </p:nvPr>
        </p:nvSpPr>
        <p:spPr>
          <a:xfrm>
            <a:off x="4343400" y="1752600"/>
            <a:ext cx="4800600" cy="1143000"/>
          </a:xfrm>
        </p:spPr>
        <p:txBody>
          <a:bodyPr/>
          <a:lstStyle/>
          <a:p>
            <a:pPr algn="l" eaLnBrk="1" hangingPunct="1"/>
            <a:r>
              <a:rPr lang="en-US" altLang="en-US" sz="2800" b="1" i="1" dirty="0">
                <a:solidFill>
                  <a:schemeClr val="bg1"/>
                </a:solidFill>
                <a:latin typeface="Khmer OS Siemreap" panose="02000500000000020004" pitchFamily="2" charset="0"/>
                <a:cs typeface="Khmer OS Siemreap" panose="02000500000000020004" pitchFamily="2" charset="0"/>
              </a:rPr>
              <a:t>Australopithecus afarensis</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ឈ្មោះហៅក្រៅ</a:t>
            </a:r>
            <a:r>
              <a:rPr lang="ru-RU" altLang="ja-JP" sz="2800" b="1" dirty="0">
                <a:solidFill>
                  <a:schemeClr val="bg1"/>
                </a:solidFill>
                <a:latin typeface="Arial" panose="020B0604020202020204" pitchFamily="34" charset="0"/>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Lucy</a:t>
            </a:r>
            <a:r>
              <a:rPr lang="ru-RU" altLang="ja-JP" sz="2800" b="1" dirty="0">
                <a:solidFill>
                  <a:schemeClr val="bg1"/>
                </a:solidFill>
                <a:latin typeface="Arial" panose="020B0604020202020204" pitchFamily="34" charset="0"/>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txBox="1">
            <a:spLocks noChangeArrowheads="1"/>
          </p:cNvSpPr>
          <p:nvPr/>
        </p:nvSpPr>
        <p:spPr bwMode="auto">
          <a:xfrm>
            <a:off x="4343400" y="3068638"/>
            <a:ext cx="48006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នៅពេលត្រូវការវះកាត់ជង្គង់ ដើម្បី​បង្ហាញថា </a:t>
            </a:r>
            <a:r>
              <a:rPr lang="ru-RU" altLang="ja-JP" sz="2800" b="1" dirty="0">
                <a:solidFill>
                  <a:schemeClr val="bg1"/>
                </a:solidFill>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Lucy</a:t>
            </a:r>
            <a:r>
              <a:rPr lang="ru-RU" altLang="ja-JP" sz="2800" b="1" dirty="0">
                <a:solidFill>
                  <a:schemeClr val="bg1"/>
                </a:solidFill>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 </a:t>
            </a:r>
            <a:r>
              <a:rPr lang="km-KH" altLang="ja-JP" sz="2800" b="1" dirty="0">
                <a:solidFill>
                  <a:schemeClr val="bg1"/>
                </a:solidFill>
                <a:latin typeface="Khmer OS Siemreap" panose="02000500000000020004" pitchFamily="2" charset="0"/>
                <a:cs typeface="Khmer OS Siemreap" panose="02000500000000020004" pitchFamily="2" charset="0"/>
              </a:rPr>
              <a:t>បានដើរត្រង់ហើយ គេបានប្រើមួយ ដែលរកឃើញនៅទាបជាង ៦០ម៉ែត្រ នៅក្នុង ថ្នាក់ ហើយជាងបីគីឡូម៉ែត្រនៅឆ្ងាយទៀត!</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m-KH" altLang="en-US" sz="32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អ្នកដទៃបានបង្ហាញឲ្យឃើញថាខុស</a:t>
            </a:r>
            <a:endParaRPr lang="en-US" altLang="en-US" sz="2800" dirty="0">
              <a:solidFill>
                <a:schemeClr val="bg1"/>
              </a:solidFill>
              <a:latin typeface="Khmer OS Siemreap" panose="02000500000000020004" pitchFamily="2" charset="0"/>
              <a:cs typeface="Khmer OS Siemreap" panose="02000500000000020004" pitchFamily="2"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45" name="Rectangle 3"/>
          <p:cNvSpPr>
            <a:spLocks noGrp="1" noChangeArrowheads="1"/>
          </p:cNvSpPr>
          <p:nvPr>
            <p:ph type="subTitle" idx="1"/>
          </p:nvPr>
        </p:nvSpPr>
        <p:spPr>
          <a:xfrm>
            <a:off x="4876800" y="1752600"/>
            <a:ext cx="4267200" cy="762000"/>
          </a:xfrm>
        </p:spPr>
        <p:txBody>
          <a:bodyPr/>
          <a:lstStyle/>
          <a:p>
            <a:pPr algn="l" eaLnBrk="1" hangingPunct="1"/>
            <a:r>
              <a:rPr lang="en-US" altLang="en-US" sz="2800">
                <a:solidFill>
                  <a:schemeClr val="bg1"/>
                </a:solidFill>
                <a:latin typeface="Khmer OS Siemreap" panose="02000500000000020004" pitchFamily="2" charset="0"/>
                <a:cs typeface="Khmer OS Siemreap" panose="02000500000000020004" pitchFamily="2" charset="0"/>
              </a:rPr>
              <a:t>= Orangutan</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46"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i="1">
                <a:solidFill>
                  <a:schemeClr val="bg1"/>
                </a:solidFill>
                <a:latin typeface="Khmer OS Siemreap" panose="02000500000000020004" pitchFamily="2" charset="0"/>
                <a:cs typeface="Khmer OS Siemreap" panose="02000500000000020004" pitchFamily="2" charset="0"/>
              </a:rPr>
              <a:t>Ramapithecus</a:t>
            </a:r>
            <a:r>
              <a:rPr lang="en-US" altLang="en-US" sz="2800">
                <a:latin typeface="Khmer OS Siemreap" panose="02000500000000020004" pitchFamily="2" charset="0"/>
                <a:cs typeface="Khmer OS Siemreap" panose="02000500000000020004" pitchFamily="2" charset="0"/>
              </a:rPr>
              <a:t> </a:t>
            </a:r>
            <a:endParaRPr lang="en-US" altLang="en-US" sz="2800" b="1" i="1">
              <a:solidFill>
                <a:schemeClr val="bg1"/>
              </a:solidFill>
              <a:latin typeface="Khmer OS Siemreap" panose="02000500000000020004" pitchFamily="2" charset="0"/>
              <a:cs typeface="Khmer OS Siemreap" panose="02000500000000020004" pitchFamily="2" charset="0"/>
            </a:endParaRPr>
          </a:p>
        </p:txBody>
      </p:sp>
      <p:sp>
        <p:nvSpPr>
          <p:cNvPr id="47"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សត្វលា អាយុ៦ខែ</a:t>
            </a:r>
            <a:endParaRPr lang="en-US" altLang="en-US" sz="2800">
              <a:solidFill>
                <a:schemeClr val="bg1"/>
              </a:solidFill>
              <a:latin typeface="Khmer OS Siemreap" panose="02000500000000020004" pitchFamily="2" charset="0"/>
              <a:cs typeface="Khmer OS Siemreap" panose="02000500000000020004" pitchFamily="2" charset="0"/>
            </a:endParaRPr>
          </a:p>
        </p:txBody>
      </p:sp>
      <p:sp>
        <p:nvSpPr>
          <p:cNvPr id="48"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err="1">
                <a:solidFill>
                  <a:schemeClr val="bg1"/>
                </a:solidFill>
                <a:latin typeface="Khmer OS Siemreap" panose="02000500000000020004" pitchFamily="2" charset="0"/>
                <a:cs typeface="Khmer OS Siemreap" panose="02000500000000020004" pitchFamily="2" charset="0"/>
              </a:rPr>
              <a:t>Orce</a:t>
            </a:r>
            <a:r>
              <a:rPr lang="en-US" altLang="en-US" sz="2800" i="1" dirty="0">
                <a:solidFill>
                  <a:schemeClr val="bg1"/>
                </a:solidFill>
                <a:latin typeface="Khmer OS Siemreap" panose="02000500000000020004" pitchFamily="2" charset="0"/>
                <a:cs typeface="Khmer OS Siemreap" panose="02000500000000020004" pitchFamily="2" charset="0"/>
              </a:rPr>
              <a:t> </a:t>
            </a:r>
          </a:p>
        </p:txBody>
      </p:sp>
      <p:sp>
        <p:nvSpPr>
          <p:cNvPr id="49"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ស្វាធំៗ</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0" name="Rectangle 3"/>
          <p:cNvSpPr txBox="1">
            <a:spLocks noChangeArrowheads="1"/>
          </p:cNvSpPr>
          <p:nvPr/>
        </p:nvSpPr>
        <p:spPr bwMode="auto">
          <a:xfrm>
            <a:off x="228600" y="3368675"/>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i="1" dirty="0">
                <a:solidFill>
                  <a:schemeClr val="bg1"/>
                </a:solidFill>
                <a:latin typeface="Khmer OS Siemreap" panose="02000500000000020004" pitchFamily="2" charset="0"/>
                <a:cs typeface="Khmer OS Siemreap" panose="02000500000000020004" pitchFamily="2" charset="0"/>
              </a:rPr>
              <a:t>Australopithecus (</a:t>
            </a:r>
            <a:r>
              <a:rPr lang="km-KH" altLang="en-US" sz="2800" i="1" dirty="0">
                <a:solidFill>
                  <a:schemeClr val="bg1"/>
                </a:solidFill>
                <a:latin typeface="Khmer OS Siemreap" panose="02000500000000020004" pitchFamily="2" charset="0"/>
                <a:cs typeface="Khmer OS Siemreap" panose="02000500000000020004" pitchFamily="2" charset="0"/>
              </a:rPr>
              <a:t>១៩២៤</a:t>
            </a:r>
            <a:r>
              <a:rPr lang="en-US" altLang="en-US" sz="2800" i="1" dirty="0">
                <a:solidFill>
                  <a:schemeClr val="bg1"/>
                </a:solidFill>
                <a:latin typeface="Khmer OS Siemreap" panose="02000500000000020004" pitchFamily="2" charset="0"/>
                <a:cs typeface="Khmer OS Siemreap" panose="02000500000000020004" pitchFamily="2" charset="0"/>
              </a:rPr>
              <a:t>)</a:t>
            </a:r>
          </a:p>
        </p:txBody>
      </p:sp>
      <p:sp>
        <p:nvSpPr>
          <p:cNvPr id="51"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យក្ស</a:t>
            </a:r>
            <a:r>
              <a:rPr lang="en-US" altLang="en-US" sz="2800">
                <a:solidFill>
                  <a:schemeClr val="bg1"/>
                </a:solidFill>
                <a:latin typeface="Khmer OS Siemreap" panose="02000500000000020004" pitchFamily="2" charset="0"/>
                <a:cs typeface="Khmer OS Siemreap" panose="02000500000000020004" pitchFamily="2" charset="0"/>
              </a:rPr>
              <a:t> Gibbon</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2"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a:solidFill>
                  <a:schemeClr val="bg1"/>
                </a:solidFill>
                <a:latin typeface="Khmer OS Siemreap" panose="02000500000000020004" pitchFamily="2" charset="0"/>
                <a:cs typeface="Khmer OS Siemreap" panose="02000500000000020004" pitchFamily="2" charset="0"/>
              </a:rPr>
              <a:t>Java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
        <p:nvSpPr>
          <p:cNvPr id="53"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ស្វាធំៗ </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4"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a:solidFill>
                  <a:schemeClr val="bg1"/>
                </a:solidFill>
                <a:latin typeface="Khmer OS Siemreap" panose="02000500000000020004" pitchFamily="2" charset="0"/>
                <a:cs typeface="Khmer OS Siemreap" panose="02000500000000020004" pitchFamily="2" charset="0"/>
              </a:rPr>
              <a:t>Peking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
        <p:nvSpPr>
          <p:cNvPr id="55"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អ៊ឺរ៉ុបសម័យទំនើប</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6"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a:t>
            </a:r>
            <a:r>
              <a:rPr lang="en-US" altLang="en-US" sz="2800" i="1" dirty="0">
                <a:solidFill>
                  <a:schemeClr val="bg1"/>
                </a:solidFill>
                <a:latin typeface="Khmer OS Siemreap" panose="02000500000000020004" pitchFamily="2" charset="0"/>
                <a:cs typeface="Khmer OS Siemreap" panose="02000500000000020004" pitchFamily="2" charset="0"/>
              </a:rPr>
              <a:t>Cro-Magnon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6" grpId="0"/>
      <p:bldP spid="47" grpId="0"/>
      <p:bldP spid="48" grpId="0"/>
      <p:bldP spid="49" grpId="0"/>
      <p:bldP spid="50" grpId="0"/>
      <p:bldP spid="51" grpId="0"/>
      <p:bldP spid="52" grpId="0"/>
      <p:bldP spid="53" grpId="0"/>
      <p:bldP spid="54" grpId="0"/>
      <p:bldP spid="55" grpId="0"/>
      <p:bldP spid="5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20999556">
            <a:off x="329029" y="3905870"/>
            <a:ext cx="5206850" cy="1347933"/>
          </a:xfrm>
          <a:prstGeom prst="rect">
            <a:avLst/>
          </a:prstGeom>
          <a:solidFill>
            <a:schemeClr val="bg1"/>
          </a:solidFill>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km-KH" altLang="en-US" sz="8000" dirty="0">
                <a:solidFill>
                  <a:srgbClr val="FF0000"/>
                </a:solidFill>
                <a:latin typeface="Khmer CN Phnom Sampao" panose="02000500000000020004" pitchFamily="2" charset="0"/>
                <a:cs typeface="Khmer CN Phnom Sampao" panose="02000500000000020004" pitchFamily="2" charset="0"/>
              </a:rPr>
              <a:t>បំ</a:t>
            </a:r>
            <a:r>
              <a:rPr lang="km-KH" altLang="en-US" sz="8000" dirty="0">
                <a:latin typeface="Khmer CN Phnom Sampao" panose="02000500000000020004" pitchFamily="2" charset="0"/>
                <a:cs typeface="Khmer CN Phnom Sampao" panose="02000500000000020004" pitchFamily="2" charset="0"/>
              </a:rPr>
              <a:t>បាត់ចោល</a:t>
            </a:r>
            <a:endParaRPr lang="en-US" altLang="en-US" sz="8000" dirty="0">
              <a:latin typeface="Khmer CN Phnom Sampao" panose="02000500000000020004" pitchFamily="2" charset="0"/>
              <a:cs typeface="Khmer CN Phnom Sampao" panose="02000500000000020004" pitchFamily="2"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339970" name="Picture 3" descr="Evolution of Man Cartoon.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7601" y="1617017"/>
              <a:ext cx="7561262" cy="25503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28" charset="0"/>
                <a:ea typeface="ＭＳ Ｐゴシック" pitchFamily="-112" charset="-128"/>
                <a:cs typeface="ＭＳ Ｐゴシック" pitchFamily="-112" charset="-128"/>
              </a:endParaRPr>
            </a:p>
          </p:txBody>
        </p:sp>
      </p:grpSp>
      <p:sp>
        <p:nvSpPr>
          <p:cNvPr id="339969" name="Title 1"/>
          <p:cNvSpPr>
            <a:spLocks noGrp="1"/>
          </p:cNvSpPr>
          <p:nvPr>
            <p:ph type="title"/>
          </p:nvPr>
        </p:nvSpPr>
        <p:spPr/>
        <p:txBody>
          <a:bodyPr/>
          <a:lstStyle/>
          <a:p>
            <a:r>
              <a:rPr lang="en-US" altLang="zh-CN">
                <a:latin typeface="Arial" charset="0"/>
                <a:cs typeface="Geneva" charset="0"/>
              </a:rPr>
              <a:t>The Evolution of Man</a:t>
            </a:r>
          </a:p>
        </p:txBody>
      </p:sp>
      <p:sp>
        <p:nvSpPr>
          <p:cNvPr id="339971"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OTS 77d</a:t>
            </a:r>
          </a:p>
        </p:txBody>
      </p:sp>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zh-CN" altLang="en-US" sz="2000">
                <a:solidFill>
                  <a:srgbClr val="000000"/>
                </a:solidFill>
                <a:latin typeface="Arial" charset="0"/>
                <a:ea typeface="ＭＳ Ｐゴシック" charset="0"/>
                <a:cs typeface="ＭＳ Ｐゴシック" charset="0"/>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000">
              <a:solidFill>
                <a:srgbClr val="000000"/>
              </a:solidFill>
              <a:latin typeface="Arial" charset="0"/>
              <a:ea typeface="ＭＳ Ｐゴシック" charset="0"/>
              <a:cs typeface="ＭＳ Ｐゴシック" charset="0"/>
            </a:endParaRPr>
          </a:p>
        </p:txBody>
      </p:sp>
      <p:sp>
        <p:nvSpPr>
          <p:cNvPr id="339979"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28" name="Rectangle 2"/>
          <p:cNvSpPr txBox="1">
            <a:spLocks noChangeArrowheads="1"/>
          </p:cNvSpPr>
          <p:nvPr/>
        </p:nvSpPr>
        <p:spPr bwMode="auto">
          <a:xfrm>
            <a:off x="0" y="3175"/>
            <a:ext cx="9036496" cy="1625594"/>
          </a:xfrm>
          <a:prstGeom prst="rect">
            <a:avLst/>
          </a:prstGeom>
          <a:solidFill>
            <a:schemeClr val="tx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6000" b="1" dirty="0">
                <a:solidFill>
                  <a:srgbClr val="FFFFFF"/>
                </a:solidFill>
                <a:latin typeface="Khmer OS Battambang" panose="02000500000000020004" pitchFamily="2" charset="0"/>
                <a:ea typeface="Futura Condensed"/>
                <a:cs typeface="Khmer OS Battambang" panose="02000500000000020004" pitchFamily="2" charset="0"/>
              </a:rPr>
              <a:t>ការវិវត្តន៍នៃមនុស្ស</a:t>
            </a:r>
            <a:endParaRPr lang="en-US" altLang="en-US" sz="6000" b="1" dirty="0">
              <a:solidFill>
                <a:srgbClr val="FFFFFF"/>
              </a:solidFill>
              <a:latin typeface="Khmer OS Battambang" panose="02000500000000020004" pitchFamily="2" charset="0"/>
              <a:ea typeface="Futura Condensed"/>
              <a:cs typeface="Khmer OS Battambang" panose="02000500000000020004" pitchFamily="2" charset="0"/>
            </a:endParaRPr>
          </a:p>
        </p:txBody>
      </p:sp>
      <p:sp>
        <p:nvSpPr>
          <p:cNvPr id="22" name="Rectangle 2"/>
          <p:cNvSpPr txBox="1">
            <a:spLocks noChangeArrowheads="1"/>
          </p:cNvSpPr>
          <p:nvPr/>
        </p:nvSpPr>
        <p:spPr bwMode="auto">
          <a:xfrm>
            <a:off x="500214" y="1556792"/>
            <a:ext cx="1296987"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ទន់, ដំពកកៗ សំពាធពពួកសត្វដូចស្កគ្រាប់</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3" name="Rectangle 2"/>
          <p:cNvSpPr txBox="1">
            <a:spLocks noChangeArrowheads="1"/>
          </p:cNvSpPr>
          <p:nvPr/>
        </p:nvSpPr>
        <p:spPr bwMode="auto">
          <a:xfrm>
            <a:off x="6548589" y="1556792"/>
            <a:ext cx="1512887"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ទន់, ដំពកកៗ សំពាធពពួកសត្វដូចស្កគ្រាប់</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4" name="Rectangle 2"/>
          <p:cNvSpPr txBox="1">
            <a:spLocks noChangeArrowheads="1"/>
          </p:cNvSpPr>
          <p:nvPr/>
        </p:nvSpPr>
        <p:spPr bwMode="auto">
          <a:xfrm>
            <a:off x="1797201" y="1556792"/>
            <a:ext cx="1008063"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វានរជាតិ</a:t>
            </a:r>
          </a:p>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ដំបូង</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5" name="Rectangle 2"/>
          <p:cNvSpPr txBox="1">
            <a:spLocks noChangeArrowheads="1"/>
          </p:cNvSpPr>
          <p:nvPr/>
        </p:nvSpPr>
        <p:spPr bwMode="auto">
          <a:xfrm>
            <a:off x="2805264" y="1556792"/>
            <a:ext cx="1008062"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a:solidFill>
                  <a:srgbClr val="000000"/>
                </a:solidFill>
                <a:latin typeface="Khmer OS Battambang" panose="02000500000000020004" pitchFamily="2" charset="0"/>
                <a:ea typeface="Futura Condensed"/>
                <a:cs typeface="Khmer OS Battambang" panose="02000500000000020004" pitchFamily="2" charset="0"/>
              </a:rPr>
              <a:t>ការបង្កើតហ័រម៉ូន</a:t>
            </a:r>
            <a:endParaRPr lang="en-US" altLang="en-US" sz="1600" b="1">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6" name="Rectangle 2"/>
          <p:cNvSpPr txBox="1">
            <a:spLocks noChangeArrowheads="1"/>
          </p:cNvSpPr>
          <p:nvPr/>
        </p:nvSpPr>
        <p:spPr bwMode="auto">
          <a:xfrm>
            <a:off x="3740301" y="1556792"/>
            <a:ext cx="1081088"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យុគថ្មរំលីង </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7" name="Rectangle 2"/>
          <p:cNvSpPr txBox="1">
            <a:spLocks noChangeArrowheads="1"/>
          </p:cNvSpPr>
          <p:nvPr/>
        </p:nvSpPr>
        <p:spPr bwMode="auto">
          <a:xfrm>
            <a:off x="4821389" y="1556792"/>
            <a:ext cx="1008062"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បានវិវឌ្ឍន៍ </a:t>
            </a:r>
            <a:r>
              <a:rPr lang="en-US" altLang="en-US" sz="1600" b="1" dirty="0">
                <a:solidFill>
                  <a:srgbClr val="000000"/>
                </a:solidFill>
                <a:latin typeface="Khmer OS Battambang" panose="02000500000000020004" pitchFamily="2" charset="0"/>
                <a:ea typeface="Futura Condensed"/>
                <a:cs typeface="Khmer OS Battambang" panose="02000500000000020004" pitchFamily="2" charset="0"/>
              </a:rPr>
              <a:t> HOMO-SAPIEN</a:t>
            </a:r>
          </a:p>
        </p:txBody>
      </p:sp>
    </p:spTree>
    <p:extLst>
      <p:ext uri="{BB962C8B-B14F-4D97-AF65-F5344CB8AC3E}">
        <p14:creationId xmlns:p14="http://schemas.microsoft.com/office/powerpoint/2010/main" val="8797682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9" name="Rectangle 2"/>
          <p:cNvSpPr>
            <a:spLocks noGrp="1" noChangeArrowheads="1"/>
          </p:cNvSpPr>
          <p:nvPr>
            <p:ph type="ctrTitle"/>
          </p:nvPr>
        </p:nvSpPr>
        <p:spPr>
          <a:xfrm>
            <a:off x="152400" y="304800"/>
            <a:ext cx="8686800" cy="1752600"/>
          </a:xfrm>
        </p:spPr>
        <p:txBody>
          <a:bodyPr/>
          <a:lstStyle/>
          <a:p>
            <a:pPr eaLnBrk="1" hangingPunct="1"/>
            <a:r>
              <a:rPr lang="km-KH" altLang="en-US" sz="4800" b="1" i="1">
                <a:solidFill>
                  <a:schemeClr val="bg1"/>
                </a:solidFill>
                <a:latin typeface="Khmer OS Siemreap" panose="02000500000000020004" pitchFamily="2" charset="0"/>
                <a:cs typeface="Khmer OS Siemreap" panose="02000500000000020004" pitchFamily="2" charset="0"/>
              </a:rPr>
              <a:t>បញ្ហាទេវសាស្ត្រ ជាមួយនឹង </a:t>
            </a:r>
            <a:br>
              <a:rPr lang="km-KH" altLang="en-US" sz="4800" b="1" i="1">
                <a:solidFill>
                  <a:schemeClr val="bg1"/>
                </a:solidFill>
                <a:latin typeface="Khmer OS Siemreap" panose="02000500000000020004" pitchFamily="2" charset="0"/>
                <a:cs typeface="Khmer OS Siemreap" panose="02000500000000020004" pitchFamily="2" charset="0"/>
              </a:rPr>
            </a:br>
            <a:r>
              <a:rPr lang="km-KH" altLang="en-US" sz="4800" b="1" i="1">
                <a:solidFill>
                  <a:schemeClr val="bg1"/>
                </a:solidFill>
                <a:latin typeface="Khmer OS Siemreap" panose="02000500000000020004" pitchFamily="2" charset="0"/>
                <a:cs typeface="Khmer OS Siemreap" panose="02000500000000020004" pitchFamily="2" charset="0"/>
              </a:rPr>
              <a:t>ទ្រឹស្តីការវិវត្តន៍</a:t>
            </a:r>
            <a:endParaRPr lang="en-US" altLang="en-US" sz="3600">
              <a:solidFill>
                <a:schemeClr val="bg1"/>
              </a:solidFill>
              <a:latin typeface="Khmer OS Siemreap" panose="02000500000000020004" pitchFamily="2" charset="0"/>
              <a:cs typeface="Khmer OS Siemreap" panose="02000500000000020004" pitchFamily="2" charset="0"/>
            </a:endParaRPr>
          </a:p>
        </p:txBody>
      </p:sp>
      <p:sp>
        <p:nvSpPr>
          <p:cNvPr id="10" name="Rectangle 3"/>
          <p:cNvSpPr>
            <a:spLocks noGrp="1" noChangeArrowheads="1"/>
          </p:cNvSpPr>
          <p:nvPr>
            <p:ph type="subTitle" idx="1"/>
          </p:nvPr>
        </p:nvSpPr>
        <p:spPr>
          <a:xfrm>
            <a:off x="3924300" y="2514600"/>
            <a:ext cx="4968875" cy="2895600"/>
          </a:xfrm>
        </p:spPr>
        <p:txBody>
          <a:bodyPr/>
          <a:lstStyle/>
          <a:p>
            <a:pPr algn="l" eaLnBrk="1" hangingPunct="1"/>
            <a:r>
              <a:rPr lang="km-KH" altLang="en-US" b="1" i="1" dirty="0">
                <a:solidFill>
                  <a:schemeClr val="bg1"/>
                </a:solidFill>
                <a:latin typeface="Khmer OS Siemreap" panose="02000500000000020004" pitchFamily="2" charset="0"/>
                <a:cs typeface="Khmer OS Siemreap" panose="02000500000000020004" pitchFamily="2" charset="0"/>
              </a:rPr>
              <a:t>ដូចជា ប្រហោងជញ្ជាំងដ៏ធំនេះ </a:t>
            </a:r>
            <a:r>
              <a:rPr lang="en-US" altLang="en-US" b="1" i="1" dirty="0">
                <a:solidFill>
                  <a:schemeClr val="bg1"/>
                </a:solidFill>
                <a:latin typeface="Khmer OS Siemreap" panose="02000500000000020004" pitchFamily="2" charset="0"/>
                <a:cs typeface="Khmer OS Siemreap" panose="02000500000000020004" pitchFamily="2" charset="0"/>
              </a:rPr>
              <a:t> (2000), </a:t>
            </a:r>
            <a:r>
              <a:rPr lang="km-KH" altLang="en-US" b="1" i="1" dirty="0">
                <a:solidFill>
                  <a:schemeClr val="bg1"/>
                </a:solidFill>
                <a:latin typeface="Khmer OS Siemreap" panose="02000500000000020004" pitchFamily="2" charset="0"/>
                <a:cs typeface="Khmer OS Siemreap" panose="02000500000000020004" pitchFamily="2" charset="0"/>
              </a:rPr>
              <a:t>ខ្ញុំជឿថា ទ្រឹស្តីនៃការវិវត្តន៍ មាន «</a:t>
            </a:r>
            <a:r>
              <a:rPr lang="km-KH" altLang="ja-JP" b="1" i="1" dirty="0">
                <a:solidFill>
                  <a:schemeClr val="bg1"/>
                </a:solidFill>
                <a:latin typeface="Khmer OS Siemreap" panose="02000500000000020004" pitchFamily="2" charset="0"/>
                <a:cs typeface="Khmer OS Siemreap" panose="02000500000000020004" pitchFamily="2" charset="0"/>
              </a:rPr>
              <a:t>បញ្ហាខាងផ្នែកទេវសាស្ត្រ» មួយចំនួនដែលត្រូវដោះស្រាយ</a:t>
            </a:r>
            <a:r>
              <a:rPr lang="en-US" altLang="ja-JP" b="1" i="1" dirty="0">
                <a:solidFill>
                  <a:schemeClr val="bg1"/>
                </a:solidFill>
                <a:latin typeface="Khmer OS Siemreap" panose="02000500000000020004" pitchFamily="2" charset="0"/>
                <a:cs typeface="Khmer OS Siemreap" panose="02000500000000020004" pitchFamily="2" charset="0"/>
              </a:rPr>
              <a:t>...</a:t>
            </a:r>
            <a:endParaRPr lang="en-US" altLang="en-US"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12" name="Rectangle 4"/>
          <p:cNvSpPr>
            <a:spLocks noGrp="1" noChangeArrowheads="1"/>
          </p:cNvSpPr>
          <p:nvPr>
            <p:ph type="subTitle" idx="1"/>
          </p:nvPr>
        </p:nvSpPr>
        <p:spPr>
          <a:xfrm>
            <a:off x="3779838" y="2514600"/>
            <a:ext cx="4754562" cy="3117850"/>
          </a:xfrm>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chemeClr val="bg1"/>
                </a:solidFill>
                <a:latin typeface="Khmer OS Siemreap" panose="02000500000000020004" pitchFamily="2" charset="0"/>
                <a:cs typeface="Khmer OS Siemreap" panose="02000500000000020004" pitchFamily="2" charset="0"/>
              </a:rPr>
              <a:t>លោកុប្បត្តិ </a:t>
            </a:r>
            <a:r>
              <a:rPr lang="en-US" altLang="en-US" sz="3600" b="1" dirty="0">
                <a:solidFill>
                  <a:schemeClr val="bg1"/>
                </a:solidFill>
                <a:latin typeface="Khmer OS Siemreap" panose="02000500000000020004" pitchFamily="2" charset="0"/>
                <a:cs typeface="Khmer OS Siemreap" panose="02000500000000020004" pitchFamily="2" charset="0"/>
              </a:rPr>
              <a:t> </a:t>
            </a:r>
            <a:r>
              <a:rPr lang="km-KH" altLang="en-US" sz="3600" b="1" dirty="0">
                <a:solidFill>
                  <a:schemeClr val="bg1"/>
                </a:solidFill>
                <a:latin typeface="Khmer OS Siemreap" panose="02000500000000020004" pitchFamily="2" charset="0"/>
                <a:cs typeface="Khmer OS Siemreap" panose="02000500000000020004" pitchFamily="2" charset="0"/>
              </a:rPr>
              <a:t>១</a:t>
            </a:r>
            <a:r>
              <a:rPr lang="en-US" altLang="en-US" sz="3600" b="1" dirty="0">
                <a:solidFill>
                  <a:schemeClr val="bg1"/>
                </a:solidFill>
                <a:latin typeface="Khmer OS Siemreap" panose="02000500000000020004" pitchFamily="2" charset="0"/>
                <a:cs typeface="Khmer OS Siemreap" panose="02000500000000020004" pitchFamily="2" charset="0"/>
              </a:rPr>
              <a:t>–</a:t>
            </a:r>
            <a:r>
              <a:rPr lang="km-KH" altLang="en-US" sz="3600" b="1" dirty="0">
                <a:solidFill>
                  <a:schemeClr val="bg1"/>
                </a:solidFill>
                <a:latin typeface="Khmer OS Siemreap" panose="02000500000000020004" pitchFamily="2" charset="0"/>
                <a:cs typeface="Khmer OS Siemreap" panose="02000500000000020004" pitchFamily="2" charset="0"/>
              </a:rPr>
              <a:t>២</a:t>
            </a:r>
            <a:r>
              <a:rPr lang="en-US" altLang="en-US" sz="3600" b="1" dirty="0">
                <a:solidFill>
                  <a:schemeClr val="bg1"/>
                </a:solidFill>
                <a:latin typeface="Khmer OS Siemreap" panose="02000500000000020004" pitchFamily="2" charset="0"/>
                <a:cs typeface="Khmer OS Siemreap" panose="02000500000000020004" pitchFamily="2" charset="0"/>
              </a:rPr>
              <a:t> </a:t>
            </a:r>
            <a:r>
              <a:rPr lang="km-KH" altLang="en-US" sz="3600" b="1" dirty="0">
                <a:solidFill>
                  <a:schemeClr val="bg1"/>
                </a:solidFill>
                <a:latin typeface="Khmer OS Siemreap" panose="02000500000000020004" pitchFamily="2" charset="0"/>
                <a:cs typeface="Khmer OS Siemreap" panose="02000500000000020004" pitchFamily="2" charset="0"/>
              </a:rPr>
              <a:t> ជារឿងរ៉ាវត្រង់ៗ ពីការបង្កើតដែលមិនសូម្បីតតែណែនាំពីការវិវត្តន៍</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a:spLocks noGrp="1" noChangeArrowheads="1"/>
          </p:cNvSpPr>
          <p:nvPr>
            <p:ph type="ctrTitle"/>
          </p:nvPr>
        </p:nvSpPr>
        <p:spPr>
          <a:xfrm>
            <a:off x="1187450" y="304800"/>
            <a:ext cx="7651750" cy="1066800"/>
          </a:xfrm>
          <a:effectLst>
            <a:outerShdw blurRad="63500" dist="35921" dir="2700000" algn="ctr" rotWithShape="0">
              <a:schemeClr val="tx2">
                <a:alpha val="74998"/>
              </a:schemeClr>
            </a:outerShdw>
          </a:effectLst>
        </p:spPr>
        <p:txBody>
          <a:bodyPr/>
          <a:lstStyle/>
          <a:p>
            <a:pPr eaLnBrk="1" hangingPunct="1">
              <a:defRPr/>
            </a:pPr>
            <a:r>
              <a:rPr lang="km-KH" altLang="en-US" sz="4800" b="1" i="1" dirty="0">
                <a:solidFill>
                  <a:schemeClr val="bg1"/>
                </a:solidFill>
                <a:latin typeface="Khmer OS Siemreap" panose="02000500000000020004" pitchFamily="2" charset="0"/>
                <a:cs typeface="Khmer OS Siemreap" panose="02000500000000020004" pitchFamily="2" charset="0"/>
              </a:rPr>
              <a:t>រឿងរ៉ាវពី ការបង្កើត</a:t>
            </a:r>
            <a:endParaRPr lang="en-US" altLang="en-US" sz="48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27" name="Rectangle 2"/>
          <p:cNvSpPr txBox="1">
            <a:spLocks noChangeArrowheads="1"/>
          </p:cNvSpPr>
          <p:nvPr/>
        </p:nvSpPr>
        <p:spPr bwMode="auto">
          <a:xfrm>
            <a:off x="762000" y="152400"/>
            <a:ext cx="7772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km-KH" altLang="zh-CN" sz="4800" b="1" i="1" kern="0" dirty="0">
                <a:solidFill>
                  <a:schemeClr val="bg1"/>
                </a:solidFill>
                <a:latin typeface="Khmer OS Siemreap" panose="02000500000000020004" pitchFamily="2" charset="0"/>
                <a:cs typeface="Khmer OS Siemreap" panose="02000500000000020004" pitchFamily="2" charset="0"/>
              </a:rPr>
              <a:t>ពេលចាប់ផ្តើមថ្ងៃ</a:t>
            </a:r>
            <a:r>
              <a:rPr lang="en-US" altLang="zh-CN" sz="5400" b="1" i="1" kern="0" dirty="0">
                <a:solidFill>
                  <a:schemeClr val="bg1"/>
                </a:solidFill>
                <a:latin typeface="Khmer OS Siemreap" panose="02000500000000020004" pitchFamily="2" charset="0"/>
                <a:cs typeface="Khmer OS Siemreap" panose="02000500000000020004" pitchFamily="2" charset="0"/>
              </a:rPr>
              <a:t>…</a:t>
            </a:r>
            <a:endParaRPr lang="en-US" altLang="zh-CN" sz="5400" kern="0" dirty="0">
              <a:latin typeface="Khmer OS Siemreap" panose="02000500000000020004" pitchFamily="2" charset="0"/>
              <a:cs typeface="Khmer OS Siemreap" panose="02000500000000020004" pitchFamily="2" charset="0"/>
            </a:endParaRPr>
          </a:p>
        </p:txBody>
      </p:sp>
      <p:sp>
        <p:nvSpPr>
          <p:cNvPr id="2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រ៉ូម៉ាំង</a:t>
            </a:r>
            <a:endParaRPr lang="en-US" altLang="en-US" sz="2800" b="1" dirty="0">
              <a:solidFill>
                <a:schemeClr val="tx2"/>
              </a:solidFill>
              <a:latin typeface="Khmer OS Siemreap" panose="02000500000000020004" pitchFamily="2" charset="0"/>
              <a:cs typeface="Khmer OS Siemreap" panose="02000500000000020004" pitchFamily="2" charset="0"/>
            </a:endParaRPr>
          </a:p>
        </p:txBody>
      </p:sp>
      <p:sp>
        <p:nvSpPr>
          <p:cNvPr id="2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យូដា</a:t>
            </a:r>
            <a:endParaRPr lang="en-US" altLang="en-US" sz="2800" b="1">
              <a:solidFill>
                <a:schemeClr val="tx2"/>
              </a:solidFill>
              <a:latin typeface="Khmer OS Siemreap" panose="02000500000000020004" pitchFamily="2" charset="0"/>
              <a:cs typeface="Khmer OS Siemreap" panose="02000500000000020004" pitchFamily="2" charset="0"/>
            </a:endParaRPr>
          </a:p>
        </p:txBody>
      </p:sp>
      <p:sp>
        <p:nvSpPr>
          <p:cNvPr id="30" name="Text Box 14"/>
          <p:cNvSpPr txBox="1">
            <a:spLocks noChangeArrowheads="1"/>
          </p:cNvSpPr>
          <p:nvPr/>
        </p:nvSpPr>
        <p:spPr bwMode="auto">
          <a:xfrm>
            <a:off x="2479576" y="3018613"/>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1" name="Text Box 15"/>
          <p:cNvSpPr txBox="1">
            <a:spLocks noChangeArrowheads="1"/>
          </p:cNvSpPr>
          <p:nvPr/>
        </p:nvSpPr>
        <p:spPr bwMode="auto">
          <a:xfrm>
            <a:off x="1717576" y="4121925"/>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  ១</a:t>
            </a:r>
            <a:endPar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2" name="Text Box 16"/>
          <p:cNvSpPr txBox="1">
            <a:spLocks noChangeArrowheads="1"/>
          </p:cNvSpPr>
          <p:nvPr/>
        </p:nvSpPr>
        <p:spPr bwMode="auto">
          <a:xfrm>
            <a:off x="6060976" y="3018613"/>
            <a:ext cx="3048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3" name="Text Box 17"/>
          <p:cNvSpPr txBox="1">
            <a:spLocks noChangeArrowheads="1"/>
          </p:cNvSpPr>
          <p:nvPr/>
        </p:nvSpPr>
        <p:spPr bwMode="auto">
          <a:xfrm>
            <a:off x="5298976" y="4121925"/>
            <a:ext cx="3429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4"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នោះមានល្ងាច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5"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 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6"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ជាថ្ងៃទី១។</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7"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នោះក៏មាន</a:t>
            </a:r>
          </a:p>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8"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9"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a:t>
            </a:r>
            <a:r>
              <a:rPr lang="km-KH" altLang="en-US" sz="2000" b="1" dirty="0">
                <a:solidFill>
                  <a:schemeClr val="bg1"/>
                </a:solidFill>
                <a:latin typeface="Khmer OS Siemreap" panose="02000500000000020004" pitchFamily="2" charset="0"/>
                <a:cs typeface="Khmer OS Siemreap" panose="02000500000000020004" pitchFamily="2" charset="0"/>
              </a:rPr>
              <a:t>ជា</a:t>
            </a:r>
            <a:r>
              <a:rPr lang="en-US" altLang="en-US" sz="2000" b="1" dirty="0">
                <a:solidFill>
                  <a:schemeClr val="bg1"/>
                </a:solidFill>
                <a:latin typeface="Khmer OS Siemreap" panose="02000500000000020004" pitchFamily="2" charset="0"/>
                <a:cs typeface="Khmer OS Siemreap" panose="02000500000000020004" pitchFamily="2" charset="0"/>
              </a:rPr>
              <a:t> </a:t>
            </a:r>
            <a:br>
              <a:rPr lang="en-US" altLang="en-US" sz="2000" b="1" dirty="0">
                <a:solidFill>
                  <a:schemeClr val="bg1"/>
                </a:solidFill>
                <a:latin typeface="Khmer OS Siemreap" panose="02000500000000020004" pitchFamily="2" charset="0"/>
                <a:cs typeface="Khmer OS Siemreap" panose="02000500000000020004" pitchFamily="2" charset="0"/>
              </a:rPr>
            </a:br>
            <a:r>
              <a:rPr lang="km-KH" altLang="en-US" sz="2000" b="1" dirty="0">
                <a:solidFill>
                  <a:schemeClr val="bg1"/>
                </a:solidFill>
                <a:latin typeface="Khmer OS Siemreap" panose="02000500000000020004" pitchFamily="2" charset="0"/>
                <a:cs typeface="Khmer OS Siemreap" panose="02000500000000020004" pitchFamily="2" charset="0"/>
              </a:rPr>
              <a:t>ថ្ងៃទី២ ។</a:t>
            </a:r>
            <a:endParaRPr lang="en-US" altLang="en-US" sz="2000" b="1" dirty="0">
              <a:solidFill>
                <a:schemeClr val="tx2"/>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29920231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wipe(left)">
                                      <p:cBhvr>
                                        <p:cTn id="21" dur="500"/>
                                        <p:tgtEl>
                                          <p:spTgt spid="2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dissolve">
                                      <p:cBhvr>
                                        <p:cTn id="36" dur="500"/>
                                        <p:tgtEl>
                                          <p:spTgt spid="3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dissolve">
                                      <p:cBhvr>
                                        <p:cTn id="41" dur="500"/>
                                        <p:tgtEl>
                                          <p:spTgt spid="3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dissolve">
                                      <p:cBhvr>
                                        <p:cTn id="46" dur="500"/>
                                        <p:tgtEl>
                                          <p:spTgt spid="3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Effect transition="in" filter="dissolve">
                                      <p:cBhvr>
                                        <p:cTn id="51" dur="500"/>
                                        <p:tgtEl>
                                          <p:spTgt spid="3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7">
                                            <p:txEl>
                                              <p:pRg st="1" end="1"/>
                                            </p:txEl>
                                          </p:spTgt>
                                        </p:tgtEl>
                                        <p:attrNameLst>
                                          <p:attrName>style.visibility</p:attrName>
                                        </p:attrNameLst>
                                      </p:cBhvr>
                                      <p:to>
                                        <p:strVal val="visible"/>
                                      </p:to>
                                    </p:set>
                                    <p:animEffect transition="in" filter="dissolve">
                                      <p:cBhvr>
                                        <p:cTn id="56" dur="500"/>
                                        <p:tgtEl>
                                          <p:spTgt spid="3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8">
                                            <p:txEl>
                                              <p:pRg st="0" end="0"/>
                                            </p:txEl>
                                          </p:spTgt>
                                        </p:tgtEl>
                                        <p:attrNameLst>
                                          <p:attrName>style.visibility</p:attrName>
                                        </p:attrNameLst>
                                      </p:cBhvr>
                                      <p:to>
                                        <p:strVal val="visible"/>
                                      </p:to>
                                    </p:set>
                                    <p:animEffect transition="in" filter="dissolve">
                                      <p:cBhvr>
                                        <p:cTn id="61" dur="500"/>
                                        <p:tgtEl>
                                          <p:spTgt spid="3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dissolve">
                                      <p:cBhvr>
                                        <p:cTn id="6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utoUpdateAnimBg="0"/>
      <p:bldP spid="29" grpId="0" build="p" autoUpdateAnimBg="0"/>
      <p:bldP spid="30" grpId="0" animBg="1" autoUpdateAnimBg="0"/>
      <p:bldP spid="31" grpId="0" animBg="1" autoUpdateAnimBg="0"/>
      <p:bldP spid="32" grpId="0" animBg="1" autoUpdateAnimBg="0"/>
      <p:bldP spid="33" grpId="0" animBg="1" autoUpdateAnimBg="0"/>
      <p:bldP spid="34" grpId="0" build="p" autoUpdateAnimBg="0"/>
      <p:bldP spid="35" grpId="0" build="p" autoUpdateAnimBg="0"/>
      <p:bldP spid="36" grpId="0" build="p" autoUpdateAnimBg="0"/>
      <p:bldP spid="37" grpId="0" build="p" autoUpdateAnimBg="0"/>
      <p:bldP spid="38" grpId="0" build="p" autoUpdateAnimBg="0"/>
      <p:bldP spid="3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pic>
        <p:nvPicPr>
          <p:cNvPr id="347141" name="Picture 7"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10"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rgbClr val="FFFFFF"/>
                </a:solidFill>
                <a:latin typeface="Khmer OS Siemreap" panose="02000500000000020004" pitchFamily="2" charset="0"/>
                <a:cs typeface="Khmer OS Siemreap" panose="02000500000000020004" pitchFamily="2" charset="0"/>
              </a:rPr>
              <a:t>តើលោកុប្បតិ្ត</a:t>
            </a:r>
            <a:r>
              <a:rPr lang="en-US" altLang="en-US" sz="3600" b="1" dirty="0">
                <a:solidFill>
                  <a:srgbClr val="FFFFFF"/>
                </a:solidFill>
                <a:latin typeface="Khmer OS Siemreap" panose="02000500000000020004" pitchFamily="2" charset="0"/>
                <a:cs typeface="Khmer OS Siemreap" panose="02000500000000020004" pitchFamily="2" charset="0"/>
              </a:rPr>
              <a:t> </a:t>
            </a:r>
            <a:r>
              <a:rPr lang="km-KH" altLang="en-US" sz="3600" b="1" dirty="0">
                <a:solidFill>
                  <a:srgbClr val="FFFFFF"/>
                </a:solidFill>
                <a:latin typeface="Khmer OS Siemreap" panose="02000500000000020004" pitchFamily="2" charset="0"/>
                <a:cs typeface="Khmer OS Siemreap" panose="02000500000000020004" pitchFamily="2" charset="0"/>
              </a:rPr>
              <a:t>១</a:t>
            </a:r>
            <a:r>
              <a:rPr lang="en-US" altLang="en-US" sz="3600" b="1" dirty="0">
                <a:solidFill>
                  <a:srgbClr val="FFFFFF"/>
                </a:solidFill>
                <a:latin typeface="Khmer OS Siemreap" panose="02000500000000020004" pitchFamily="2" charset="0"/>
                <a:cs typeface="Khmer OS Siemreap" panose="02000500000000020004" pitchFamily="2" charset="0"/>
              </a:rPr>
              <a:t>–</a:t>
            </a:r>
            <a:r>
              <a:rPr lang="km-KH" altLang="en-US" sz="3600" b="1" dirty="0">
                <a:solidFill>
                  <a:srgbClr val="FFFFFF"/>
                </a:solidFill>
                <a:latin typeface="Khmer OS Siemreap" panose="02000500000000020004" pitchFamily="2" charset="0"/>
                <a:cs typeface="Khmer OS Siemreap" panose="02000500000000020004" pitchFamily="2" charset="0"/>
              </a:rPr>
              <a:t>១១</a:t>
            </a:r>
            <a:r>
              <a:rPr lang="en-US" altLang="en-US" sz="3600" b="1" dirty="0">
                <a:solidFill>
                  <a:srgbClr val="FFFFFF"/>
                </a:solidFill>
                <a:latin typeface="Khmer OS Siemreap" panose="02000500000000020004" pitchFamily="2" charset="0"/>
                <a:cs typeface="Khmer OS Siemreap" panose="02000500000000020004" pitchFamily="2" charset="0"/>
              </a:rPr>
              <a:t> </a:t>
            </a:r>
            <a:r>
              <a:rPr lang="km-KH" altLang="en-US" sz="3600" b="1" dirty="0">
                <a:solidFill>
                  <a:srgbClr val="FFFFFF"/>
                </a:solidFill>
                <a:latin typeface="Khmer OS Siemreap" panose="02000500000000020004" pitchFamily="2" charset="0"/>
                <a:cs typeface="Khmer OS Siemreap" panose="02000500000000020004" pitchFamily="2" charset="0"/>
              </a:rPr>
              <a:t>ជាប្រវត្តិសាស្ត្រពិតឬ?</a:t>
            </a:r>
            <a:endParaRPr lang="en-US" altLang="en-US" sz="3600" b="1" dirty="0">
              <a:solidFill>
                <a:srgbClr val="FFFFFF"/>
              </a:solidFill>
              <a:latin typeface="Khmer OS Siemreap" panose="02000500000000020004" pitchFamily="2" charset="0"/>
              <a:cs typeface="Khmer OS Siemreap" panose="02000500000000020004" pitchFamily="2" charset="0"/>
            </a:endParaRPr>
          </a:p>
        </p:txBody>
      </p:sp>
      <p:sp>
        <p:nvSpPr>
          <p:cNvPr id="11" name="Text Box 5" descr="Brown marble"/>
          <p:cNvSpPr txBox="1">
            <a:spLocks noChangeArrowheads="1"/>
          </p:cNvSpPr>
          <p:nvPr/>
        </p:nvSpPr>
        <p:spPr bwMode="auto">
          <a:xfrm>
            <a:off x="0" y="1752600"/>
            <a:ext cx="9144000" cy="3478213"/>
          </a:xfrm>
          <a:prstGeom prst="rect">
            <a:avLst/>
          </a:prstGeom>
          <a:blipFill dpi="0" rotWithShape="1">
            <a:blip r:embed="rId5">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វេកថា មិនបង្រៀន​ «សេចក្តីពិតដ៏ជ្រៅ» ប្រសើរជាប្រវត្តិសាស្រ្តនោះឡើង</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វិធីសាស្រ្តដែលមិនមែនប្រវត្តិសាស្រ្ត គឺជាប្រធានបទសំខាន់ពិត </a:t>
            </a: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ពួកគេមានព័ត៌មានជីវិតសម្ពន្ធ មិនដូច្នោះទេនឹង មិនបានដឹង</a:t>
            </a: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ពួកគេសមទៅក្នុងការជជែករបស់កណ្ឌដែលបញ្ជាក់ពីការជ្រើសរើស</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ព្រឹត្តិការណ៍ បានបង្ហាញជាប្រវត្តិសាស្រ្ត</a:t>
            </a:r>
            <a:endParaRPr lang="en-US" altLang="en-US" sz="2200" b="1" u="sng"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វិទ្យាសាស្រ្ត បញ្ជាក់អះអាងថា</a:t>
            </a:r>
            <a:r>
              <a:rPr lang="en-US" altLang="en-US" sz="2200" b="1" dirty="0">
                <a:solidFill>
                  <a:srgbClr val="FFFFFF"/>
                </a:solidFill>
                <a:latin typeface="Khmer OS Siemreap" panose="02000500000000020004" pitchFamily="2" charset="0"/>
                <a:cs typeface="Khmer OS Siemreap" panose="02000500000000020004" pitchFamily="2" charset="0"/>
              </a:rPr>
              <a:t> </a:t>
            </a:r>
            <a:r>
              <a:rPr lang="km-KH" altLang="en-US" sz="2200" b="1" dirty="0">
                <a:solidFill>
                  <a:srgbClr val="FFFFFF"/>
                </a:solidFill>
                <a:latin typeface="Khmer OS Siemreap" panose="02000500000000020004" pitchFamily="2" charset="0"/>
                <a:cs typeface="Khmer OS Siemreap" panose="02000500000000020004" pitchFamily="2" charset="0"/>
              </a:rPr>
              <a:t>លោកុប្បតិ្ត</a:t>
            </a:r>
            <a:r>
              <a:rPr lang="en-US" altLang="en-US" sz="2200" b="1" dirty="0">
                <a:solidFill>
                  <a:srgbClr val="FFFFFF"/>
                </a:solidFill>
                <a:latin typeface="Khmer OS Siemreap" panose="02000500000000020004" pitchFamily="2" charset="0"/>
                <a:cs typeface="Khmer OS Siemreap" panose="02000500000000020004" pitchFamily="2" charset="0"/>
              </a:rPr>
              <a:t> 1-11 </a:t>
            </a:r>
            <a:r>
              <a:rPr lang="km-KH" altLang="en-US" sz="2200" b="1" dirty="0">
                <a:solidFill>
                  <a:srgbClr val="FFFFFF"/>
                </a:solidFill>
                <a:latin typeface="Khmer OS Siemreap" panose="02000500000000020004" pitchFamily="2" charset="0"/>
                <a:cs typeface="Khmer OS Siemreap" panose="02000500000000020004" pitchFamily="2" charset="0"/>
              </a:rPr>
              <a:t>ការកត់ត្រានៃប្រវត្តិសាស្ត្រ</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ព្រះគ្រីស្ទ បានអះអាងបញ្ជាក់ ពីប្រវតិ្តភាពរបស់ពួកគេ</a:t>
            </a:r>
            <a:r>
              <a:rPr lang="en-US" altLang="en-US" sz="2200" b="1" dirty="0">
                <a:solidFill>
                  <a:srgbClr val="FFFFFF"/>
                </a:solidFill>
                <a:latin typeface="Khmer OS Siemreap" panose="02000500000000020004" pitchFamily="2" charset="0"/>
                <a:cs typeface="Khmer OS Siemreap" panose="02000500000000020004" pitchFamily="2" charset="0"/>
              </a:rPr>
              <a:t> (</a:t>
            </a:r>
            <a:r>
              <a:rPr lang="km-KH" altLang="en-US" sz="2200" b="1" dirty="0">
                <a:solidFill>
                  <a:srgbClr val="FFFFFF"/>
                </a:solidFill>
                <a:latin typeface="Khmer OS Siemreap" panose="02000500000000020004" pitchFamily="2" charset="0"/>
                <a:cs typeface="Khmer OS Siemreap" panose="02000500000000020004" pitchFamily="2" charset="0"/>
              </a:rPr>
              <a:t>ម៉ាថាយ</a:t>
            </a:r>
            <a:r>
              <a:rPr lang="en-US" altLang="en-US" sz="2200" b="1" dirty="0">
                <a:solidFill>
                  <a:srgbClr val="FFFFFF"/>
                </a:solidFill>
                <a:latin typeface="Khmer OS Siemreap" panose="02000500000000020004" pitchFamily="2" charset="0"/>
                <a:cs typeface="Khmer OS Siemreap" panose="02000500000000020004" pitchFamily="2" charset="0"/>
              </a:rPr>
              <a:t>. 19:4-6)</a:t>
            </a:r>
          </a:p>
        </p:txBody>
      </p:sp>
      <p:sp>
        <p:nvSpPr>
          <p:cNvPr id="12" name="Text Box 8"/>
          <p:cNvSpPr txBox="1">
            <a:spLocks noChangeArrowheads="1"/>
          </p:cNvSpPr>
          <p:nvPr/>
        </p:nvSpPr>
        <p:spPr bwMode="auto">
          <a:xfrm>
            <a:off x="0" y="0"/>
            <a:ext cx="3581400" cy="461963"/>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dissolve">
                                      <p:cBhvr>
                                        <p:cTn id="7" dur="500"/>
                                        <p:tgtEl>
                                          <p:spTgt spid="1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dissolv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dissolv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dissolve">
                                      <p:cBhvr>
                                        <p:cTn id="30" dur="5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dissolve">
                                      <p:cBhvr>
                                        <p:cTn id="35" dur="5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dissolve">
                                      <p:cBhvr>
                                        <p:cTn id="4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km-KH" altLang="en-US" sz="3600" b="1" i="1" dirty="0">
                <a:solidFill>
                  <a:schemeClr val="bg1"/>
                </a:solidFill>
                <a:latin typeface="Khmer OS Siemreap" panose="02000500000000020004" pitchFamily="2" charset="0"/>
                <a:cs typeface="Khmer OS Siemreap" panose="02000500000000020004" pitchFamily="2" charset="0"/>
              </a:rPr>
              <a:t>តើ </a:t>
            </a:r>
            <a:r>
              <a:rPr lang="en-US" altLang="en-US" sz="3600" b="1" i="1" dirty="0">
                <a:solidFill>
                  <a:schemeClr val="bg1"/>
                </a:solidFill>
                <a:latin typeface="Khmer OS Siemreap" panose="02000500000000020004" pitchFamily="2" charset="0"/>
                <a:cs typeface="Khmer OS Siemreap" panose="02000500000000020004" pitchFamily="2" charset="0"/>
              </a:rPr>
              <a:t>Collins</a:t>
            </a:r>
            <a:r>
              <a:rPr lang="km-KH" altLang="en-US" sz="3600" b="1" i="1" dirty="0">
                <a:solidFill>
                  <a:schemeClr val="bg1"/>
                </a:solidFill>
                <a:latin typeface="Khmer OS Siemreap" panose="02000500000000020004" pitchFamily="2" charset="0"/>
                <a:cs typeface="Khmer OS Siemreap" panose="02000500000000020004" pitchFamily="2" charset="0"/>
              </a:rPr>
              <a:t> ជាអ្នកណា</a:t>
            </a:r>
            <a:r>
              <a:rPr lang="en-US" altLang="en-US" sz="3600" b="1" i="1" dirty="0">
                <a:solidFill>
                  <a:schemeClr val="bg1"/>
                </a:solidFill>
                <a:latin typeface="Khmer OS Siemreap" panose="02000500000000020004" pitchFamily="2" charset="0"/>
                <a:cs typeface="Khmer OS Siemreap" panose="02000500000000020004" pitchFamily="2" charset="0"/>
              </a:rPr>
              <a:t>?</a:t>
            </a:r>
            <a:endParaRPr lang="en-US" sz="3600" dirty="0">
              <a:solidFill>
                <a:schemeClr val="bg1"/>
              </a:solidFill>
            </a:endParaRPr>
          </a:p>
        </p:txBody>
      </p:sp>
      <p:sp>
        <p:nvSpPr>
          <p:cNvPr id="11268" name="Rectangle 4"/>
          <p:cNvSpPr>
            <a:spLocks noGrp="1" noChangeArrowheads="1"/>
          </p:cNvSpPr>
          <p:nvPr>
            <p:ph type="subTitle" idx="1"/>
          </p:nvPr>
        </p:nvSpPr>
        <p:spPr>
          <a:xfrm>
            <a:off x="3059832" y="1412776"/>
            <a:ext cx="5931768" cy="5328592"/>
          </a:xfrm>
        </p:spPr>
        <p:txBody>
          <a:bodyPr/>
          <a:lstStyle/>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ជាអ្នកវិទ្យាសាស្ត្រដែលឈានមុខគេម្នាក់ក្នុង ពិភពលោក </a:t>
            </a:r>
          </a:p>
          <a:p>
            <a:pPr marL="263525" indent="-263525" algn="l" eaLnBrk="1" hangingPunct="1">
              <a:defRPr/>
            </a:pP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អតិតប្រធាន គម្រោង ហ្សែន(</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Genome</a:t>
            </a: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)របស់មនុស្ស</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 (DNA)</a:t>
            </a:r>
          </a:p>
          <a:p>
            <a:pPr algn="r" eaLnBrk="1" hangingPunct="1">
              <a:defRPr/>
            </a:pP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អតិតជាអ្នកដែលមិនជឿថាមានព្រះ</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 </a:t>
            </a:r>
            <a:b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b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ឥឡូវនេះគាត់ជាគ្រីស្ទបរិស័ទ</a:t>
            </a: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
        <p:nvSpPr>
          <p:cNvPr id="11" name="Rectangle 2"/>
          <p:cNvSpPr>
            <a:spLocks noGrp="1" noChangeArrowheads="1"/>
          </p:cNvSpPr>
          <p:nvPr>
            <p:ph type="ctrTitle"/>
          </p:nvPr>
        </p:nvSpPr>
        <p:spPr>
          <a:xfrm>
            <a:off x="0" y="908050"/>
            <a:ext cx="9144000" cy="838200"/>
          </a:xfrm>
          <a:solidFill>
            <a:schemeClr val="accent2"/>
          </a:solidFill>
        </p:spPr>
        <p:txBody>
          <a:bodyPr anchor="b"/>
          <a:lstStyle/>
          <a:p>
            <a:pPr eaLnBrk="1" hangingPunct="1"/>
            <a:r>
              <a:rPr lang="km-KH" altLang="en-US" sz="4000" b="1" dirty="0">
                <a:solidFill>
                  <a:schemeClr val="bg1"/>
                </a:solidFill>
                <a:latin typeface="Khmer OS Siemreap" panose="02000500000000020004" pitchFamily="2" charset="0"/>
                <a:cs typeface="Khmer OS Siemreap" panose="02000500000000020004" pitchFamily="2" charset="0"/>
              </a:rPr>
              <a:t>ការធ្លាក់ចុះ និង​ប្រភពដើមនៃអំពើអាក្រក់</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2" name="Rectangle 3"/>
          <p:cNvSpPr>
            <a:spLocks noGrp="1" noChangeArrowheads="1"/>
          </p:cNvSpPr>
          <p:nvPr>
            <p:ph type="subTitle" idx="1"/>
          </p:nvPr>
        </p:nvSpPr>
        <p:spPr>
          <a:xfrm>
            <a:off x="3995738" y="2060575"/>
            <a:ext cx="5148262" cy="3529013"/>
          </a:xfrm>
        </p:spPr>
        <p:txBody>
          <a:bodyPr/>
          <a:lstStyle/>
          <a:p>
            <a:pPr marL="271463" indent="-271463" algn="l" eaLnBrk="1" hangingPunct="1">
              <a:buFontTx/>
              <a:buChar char="•"/>
            </a:pPr>
            <a:r>
              <a:rPr lang="km-KH" altLang="en-US" sz="2800" b="1" dirty="0">
                <a:solidFill>
                  <a:schemeClr val="bg1"/>
                </a:solidFill>
                <a:latin typeface="Khmer OS Siemreap" panose="02000500000000020004" pitchFamily="2" charset="0"/>
                <a:cs typeface="Khmer OS Siemreap" panose="02000500000000020004" pitchFamily="2" charset="0"/>
              </a:rPr>
              <a:t>រឿងអំពីអ័ដាម និង​អេវ៉ា​ គឺជា </a:t>
            </a:r>
            <a:endParaRPr lang="en-US" altLang="en-US" sz="2800" b="1" dirty="0">
              <a:solidFill>
                <a:schemeClr val="bg1"/>
              </a:solidFill>
              <a:latin typeface="Khmer OS Siemreap" panose="02000500000000020004" pitchFamily="2" charset="0"/>
              <a:cs typeface="Khmer OS Siemreap" panose="02000500000000020004" pitchFamily="2" charset="0"/>
            </a:endParaRPr>
          </a:p>
          <a:p>
            <a:pPr marL="271463" indent="-271463" algn="l" eaLnBrk="1" hangingPunct="1"/>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កំណាព្យ និង​និមិត្តរូបឡើងដោយមានប្រសិទ្ធភាព ពីផែនការរបស់ព្រះ សម្រាប់ច្រកចូលខាងព្រលឹងវិញ្ញា (ព្រលឹង) និង ក្រមសីលធម៌ក្នុងមនុស្សជាតិ </a:t>
            </a:r>
            <a:r>
              <a:rPr lang="en-US" altLang="en-US" sz="2800" b="1" dirty="0">
                <a:solidFill>
                  <a:schemeClr val="bg1"/>
                </a:solidFill>
                <a:latin typeface="Khmer OS Siemreap" panose="02000500000000020004" pitchFamily="2" charset="0"/>
                <a:cs typeface="Khmer OS Siemreap" panose="02000500000000020004" pitchFamily="2" charset="0"/>
              </a:rPr>
              <a:t>»</a:t>
            </a:r>
            <a:br>
              <a:rPr lang="en-US" altLang="ja-JP" sz="2800" b="1" dirty="0">
                <a:solidFill>
                  <a:schemeClr val="bg1"/>
                </a:solidFill>
                <a:latin typeface="Khmer OS Siemreap" panose="02000500000000020004" pitchFamily="2" charset="0"/>
                <a:cs typeface="Khmer OS Siemreap" panose="02000500000000020004" pitchFamily="2" charset="0"/>
              </a:rPr>
            </a:br>
            <a:r>
              <a:rPr lang="en-US" altLang="ja-JP" sz="2800" b="1" dirty="0">
                <a:solidFill>
                  <a:schemeClr val="bg1"/>
                </a:solidFill>
                <a:latin typeface="Khmer OS Siemreap" panose="02000500000000020004" pitchFamily="2" charset="0"/>
                <a:cs typeface="Khmer OS Siemreap" panose="02000500000000020004" pitchFamily="2" charset="0"/>
              </a:rPr>
              <a:t>(Collins, 207).</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
        <p:nvSpPr>
          <p:cNvPr id="13" name="Rectangle 2"/>
          <p:cNvSpPr>
            <a:spLocks noGrp="1" noChangeArrowheads="1"/>
          </p:cNvSpPr>
          <p:nvPr>
            <p:ph type="title"/>
          </p:nvPr>
        </p:nvSpPr>
        <p:spPr>
          <a:xfrm>
            <a:off x="685800" y="228600"/>
            <a:ext cx="7772400" cy="838200"/>
          </a:xfrm>
        </p:spPr>
        <p:txBody>
          <a:bodyPr/>
          <a:lstStyle/>
          <a:p>
            <a:pPr eaLnBrk="1" hangingPunct="1"/>
            <a:r>
              <a:rPr lang="km-KH" altLang="en-US" b="1" dirty="0">
                <a:solidFill>
                  <a:schemeClr val="bg1"/>
                </a:solidFill>
                <a:latin typeface="Khmer OS Siemreap" panose="02000500000000020004" pitchFamily="2" charset="0"/>
                <a:cs typeface="Khmer OS Siemreap" panose="02000500000000020004" pitchFamily="2" charset="0"/>
              </a:rPr>
              <a:t>អ័ដាម ទល់នឹងព្រះគ្រីស្ទ</a:t>
            </a:r>
            <a:endParaRPr lang="en-US" altLang="en-US" dirty="0">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dirty="0">
                <a:latin typeface="Khmer OS Siemreap" panose="02000500000000020004" pitchFamily="2" charset="0"/>
                <a:cs typeface="Khmer OS Siemreap" panose="02000500000000020004" pitchFamily="2" charset="0"/>
              </a:rPr>
              <a:t>រ៉ូម</a:t>
            </a:r>
            <a:r>
              <a:rPr lang="en-US" altLang="en-US" sz="2400" b="1" dirty="0">
                <a:latin typeface="Khmer OS Siemreap" panose="02000500000000020004" pitchFamily="2" charset="0"/>
                <a:cs typeface="Khmer OS Siemreap" panose="02000500000000020004" pitchFamily="2" charset="0"/>
              </a:rPr>
              <a:t> </a:t>
            </a:r>
            <a:r>
              <a:rPr lang="km-KH" altLang="en-US" sz="2400" b="1" dirty="0">
                <a:latin typeface="Khmer OS Siemreap" panose="02000500000000020004" pitchFamily="2" charset="0"/>
                <a:cs typeface="Khmer OS Siemreap" panose="02000500000000020004" pitchFamily="2" charset="0"/>
              </a:rPr>
              <a:t>៥</a:t>
            </a:r>
            <a:r>
              <a:rPr lang="en-US" altLang="en-US" sz="2400" b="1" dirty="0">
                <a:latin typeface="Khmer OS Siemreap" panose="02000500000000020004" pitchFamily="2" charset="0"/>
                <a:cs typeface="Khmer OS Siemreap" panose="02000500000000020004" pitchFamily="2" charset="0"/>
              </a:rPr>
              <a:t>:</a:t>
            </a:r>
            <a:r>
              <a:rPr lang="km-KH" altLang="en-US" sz="2400" b="1" dirty="0">
                <a:latin typeface="Khmer OS Siemreap" panose="02000500000000020004" pitchFamily="2" charset="0"/>
                <a:cs typeface="Khmer OS Siemreap" panose="02000500000000020004" pitchFamily="2" charset="0"/>
              </a:rPr>
              <a:t>១២</a:t>
            </a:r>
            <a:r>
              <a:rPr lang="en-US" altLang="en-US" sz="2400" b="1" dirty="0">
                <a:latin typeface="Khmer OS Siemreap" panose="02000500000000020004" pitchFamily="2" charset="0"/>
                <a:cs typeface="Khmer OS Siemreap" panose="02000500000000020004" pitchFamily="2" charset="0"/>
              </a:rPr>
              <a:t>-</a:t>
            </a:r>
            <a:r>
              <a:rPr lang="km-KH" altLang="en-US" sz="2400" b="1" dirty="0">
                <a:latin typeface="Khmer OS Siemreap" panose="02000500000000020004" pitchFamily="2" charset="0"/>
                <a:cs typeface="Khmer OS Siemreap" panose="02000500000000020004" pitchFamily="2" charset="0"/>
              </a:rPr>
              <a:t>១៤</a:t>
            </a:r>
            <a:endParaRPr lang="en-US" altLang="en-US" sz="2400" b="1" dirty="0">
              <a:latin typeface="Khmer OS Siemreap" panose="02000500000000020004" pitchFamily="2" charset="0"/>
              <a:cs typeface="Khmer OS Siemreap" panose="02000500000000020004" pitchFamily="2" charset="0"/>
            </a:endParaRPr>
          </a:p>
        </p:txBody>
      </p:sp>
      <p:sp>
        <p:nvSpPr>
          <p:cNvPr id="15"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a:latin typeface="Khmer OS Siemreap" panose="02000500000000020004" pitchFamily="2" charset="0"/>
                <a:cs typeface="Khmer OS Siemreap" panose="02000500000000020004" pitchFamily="2" charset="0"/>
              </a:rPr>
              <a:t>១</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កូរិន</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១៥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២២</a:t>
            </a:r>
            <a:endParaRPr lang="en-US" altLang="en-US" sz="2400" b="1">
              <a:latin typeface="Khmer OS Siemreap" panose="02000500000000020004" pitchFamily="2" charset="0"/>
              <a:cs typeface="Khmer OS Siemreap" panose="02000500000000020004" pitchFamily="2" charset="0"/>
            </a:endParaRPr>
          </a:p>
        </p:txBody>
      </p:sp>
      <p:sp>
        <p:nvSpPr>
          <p:cNvPr id="16"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a:latin typeface="Khmer OS Siemreap" panose="02000500000000020004" pitchFamily="2" charset="0"/>
                <a:cs typeface="Khmer OS Siemreap" panose="02000500000000020004" pitchFamily="2" charset="0"/>
              </a:rPr>
              <a:t>១</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កូរិន</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១៥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៤៥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៤៩</a:t>
            </a:r>
            <a:endParaRPr lang="en-US" altLang="en-US" sz="2400" b="1">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p" autoUpdateAnimBg="0"/>
      <p:bldP spid="1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3.c.</a:t>
            </a:r>
          </a:p>
        </p:txBody>
      </p:sp>
      <p:sp>
        <p:nvSpPr>
          <p:cNvPr id="11" name="Rectangle 2"/>
          <p:cNvSpPr>
            <a:spLocks noGrp="1" noChangeArrowheads="1"/>
          </p:cNvSpPr>
          <p:nvPr>
            <p:ph type="ctrTitle"/>
          </p:nvPr>
        </p:nvSpPr>
        <p:spPr>
          <a:xfrm>
            <a:off x="152400" y="228600"/>
            <a:ext cx="8686800" cy="1066800"/>
          </a:xfrm>
        </p:spPr>
        <p:txBody>
          <a:bodyPr/>
          <a:lstStyle/>
          <a:p>
            <a:pPr eaLnBrk="1" hangingPunct="1"/>
            <a:r>
              <a:rPr lang="km-KH" altLang="en-US" b="1" i="1" dirty="0">
                <a:solidFill>
                  <a:schemeClr val="bg1"/>
                </a:solidFill>
                <a:latin typeface="Khmer OS Siemreap" panose="02000500000000020004" pitchFamily="2" charset="0"/>
                <a:cs typeface="Khmer OS Siemreap" panose="02000500000000020004" pitchFamily="2" charset="0"/>
              </a:rPr>
              <a:t>ប្រភពដើមនៃមនុស្ស</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3352800" y="3124200"/>
            <a:ext cx="80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ឬ</a:t>
            </a:r>
            <a:r>
              <a:rPr lang="en-US" altLang="en-US" b="1" dirty="0">
                <a:solidFill>
                  <a:schemeClr val="bg1"/>
                </a:solidFill>
                <a:latin typeface="Khmer OS Siemreap" panose="02000500000000020004" pitchFamily="2" charset="0"/>
                <a:cs typeface="Khmer OS Siemreap" panose="02000500000000020004" pitchFamily="2" charset="0"/>
              </a:rPr>
              <a:t>…</a:t>
            </a:r>
          </a:p>
        </p:txBody>
      </p:sp>
      <p:sp>
        <p:nvSpPr>
          <p:cNvPr id="14" name="Text Box 7"/>
          <p:cNvSpPr txBox="1">
            <a:spLocks noChangeArrowheads="1"/>
          </p:cNvSpPr>
          <p:nvPr/>
        </p:nvSpPr>
        <p:spPr bwMode="auto">
          <a:xfrm>
            <a:off x="4067175" y="2263775"/>
            <a:ext cx="4876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បានបង្កើតពីធូលីដី</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លោកុ</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២</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៧</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ម៉ាថាយ</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១៩</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៤</a:t>
            </a:r>
            <a:r>
              <a:rPr lang="en-US" altLang="en-US" sz="2400" b="1" dirty="0">
                <a:solidFill>
                  <a:schemeClr val="bg1"/>
                </a:solidFill>
                <a:latin typeface="Khmer OS Siemreap" panose="02000500000000020004" pitchFamily="2" charset="0"/>
                <a:cs typeface="Khmer OS Siemreap" panose="02000500000000020004" pitchFamily="2" charset="0"/>
              </a:rPr>
              <a:t>)</a:t>
            </a: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ដូចរូបអង្គទ្រង់</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លោកុ</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២៦</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២៧</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មិនមកពី សត្វស្វាធំៗទេ</a:t>
            </a:r>
            <a:endParaRPr lang="en-US" altLang="en-US" sz="2400" b="1" dirty="0">
              <a:solidFill>
                <a:schemeClr val="bg1"/>
              </a:solidFill>
              <a:latin typeface="Khmer OS Siemreap" panose="02000500000000020004" pitchFamily="2" charset="0"/>
              <a:cs typeface="Khmer OS Siemreap" panose="02000500000000020004" pitchFamily="2" charset="0"/>
            </a:endParaRP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អេវ៉ាគឺជា</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«ម្តាយនៃមនុស្សទាំងអស់</a:t>
            </a:r>
            <a:r>
              <a:rPr lang="km-KH" altLang="ja-JP" sz="2400" b="1" dirty="0">
                <a:solidFill>
                  <a:schemeClr val="bg1"/>
                </a:solidFill>
                <a:latin typeface="Khmer OS Siemreap" panose="02000500000000020004" pitchFamily="2" charset="0"/>
                <a:cs typeface="Khmer OS Siemreap" panose="02000500000000020004" pitchFamily="2" charset="0"/>
              </a:rPr>
              <a:t>»</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លោកុ</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៣</a:t>
            </a:r>
            <a:r>
              <a:rPr lang="en-US" altLang="ja-JP" sz="2400" b="1" dirty="0">
                <a:solidFill>
                  <a:schemeClr val="bg1"/>
                </a:solidFill>
                <a:latin typeface="Khmer OS Siemreap" panose="02000500000000020004" pitchFamily="2" charset="0"/>
                <a:cs typeface="Khmer OS Siemreap" panose="02000500000000020004" pitchFamily="2" charset="0"/>
              </a:rPr>
              <a:t>:</a:t>
            </a:r>
            <a:r>
              <a:rPr lang="km-KH" altLang="ja-JP" sz="2400" b="1" dirty="0">
                <a:solidFill>
                  <a:schemeClr val="bg1"/>
                </a:solidFill>
                <a:latin typeface="Khmer OS Siemreap" panose="02000500000000020004" pitchFamily="2" charset="0"/>
                <a:cs typeface="Khmer OS Siemreap" panose="02000500000000020004" pitchFamily="2" charset="0"/>
              </a:rPr>
              <a:t>២០</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កិច្ចការ</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៧</a:t>
            </a:r>
            <a:r>
              <a:rPr lang="en-US" altLang="ja-JP" sz="2400" b="1" dirty="0">
                <a:solidFill>
                  <a:schemeClr val="bg1"/>
                </a:solidFill>
                <a:latin typeface="Khmer OS Siemreap" panose="02000500000000020004" pitchFamily="2" charset="0"/>
                <a:cs typeface="Khmer OS Siemreap" panose="02000500000000020004" pitchFamily="2" charset="0"/>
              </a:rPr>
              <a:t>:</a:t>
            </a:r>
            <a:r>
              <a:rPr lang="km-KH" altLang="ja-JP" sz="2400" b="1" dirty="0">
                <a:solidFill>
                  <a:schemeClr val="bg1"/>
                </a:solidFill>
                <a:latin typeface="Khmer OS Siemreap" panose="02000500000000020004" pitchFamily="2" charset="0"/>
                <a:cs typeface="Khmer OS Siemreap" panose="02000500000000020004" pitchFamily="2" charset="0"/>
              </a:rPr>
              <a:t>២៦</a:t>
            </a:r>
            <a:r>
              <a:rPr lang="en-US" altLang="ja-JP" sz="2400" b="1" dirty="0">
                <a:solidFill>
                  <a:schemeClr val="bg1"/>
                </a:solidFill>
                <a:latin typeface="Khmer OS Siemreap" panose="02000500000000020004" pitchFamily="2" charset="0"/>
                <a:cs typeface="Khmer OS Siemreap" panose="02000500000000020004" pitchFamily="2" charset="0"/>
              </a:rPr>
              <a:t>)</a:t>
            </a: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នៅក្នុងអ័ដាម ទាំងអស់បានមានបាប</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រ៉ូម ៥</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១២</a:t>
            </a:r>
            <a:r>
              <a:rPr lang="en-US" altLang="en-US" sz="2400" b="1"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heel(4)">
                                      <p:cBhvr>
                                        <p:cTn id="19" dur="2000"/>
                                        <p:tgtEl>
                                          <p:spTgt spid="14">
                                            <p:txEl>
                                              <p:pRg st="0" end="0"/>
                                            </p:txEl>
                                          </p:spTgt>
                                        </p:tgtEl>
                                      </p:cBhvr>
                                    </p:animEffect>
                                  </p:childTnLst>
                                  <p:subTnLst>
                                    <p:animClr clrSpc="rgb" dir="cw">
                                      <p:cBhvr override="childStyle">
                                        <p:cTn dur="1" fill="hold" display="0" masterRel="nextClick" afterEffect="1"/>
                                        <p:tgtEl>
                                          <p:spTgt spid="14">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wheel(4)">
                                      <p:cBhvr>
                                        <p:cTn id="24" dur="2000"/>
                                        <p:tgtEl>
                                          <p:spTgt spid="14">
                                            <p:txEl>
                                              <p:pRg st="1" end="1"/>
                                            </p:txEl>
                                          </p:spTgt>
                                        </p:tgtEl>
                                      </p:cBhvr>
                                    </p:animEffect>
                                  </p:childTnLst>
                                  <p:subTnLst>
                                    <p:animClr clrSpc="rgb" dir="cw">
                                      <p:cBhvr override="childStyle">
                                        <p:cTn dur="1" fill="hold" display="0" masterRel="nextClick" afterEffect="1"/>
                                        <p:tgtEl>
                                          <p:spTgt spid="14">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wheel(4)">
                                      <p:cBhvr>
                                        <p:cTn id="29" dur="2000"/>
                                        <p:tgtEl>
                                          <p:spTgt spid="14">
                                            <p:txEl>
                                              <p:pRg st="2" end="2"/>
                                            </p:txEl>
                                          </p:spTgt>
                                        </p:tgtEl>
                                      </p:cBhvr>
                                    </p:animEffect>
                                  </p:childTnLst>
                                  <p:subTnLst>
                                    <p:animClr clrSpc="rgb" dir="cw">
                                      <p:cBhvr override="childStyle">
                                        <p:cTn dur="1" fill="hold" display="0" masterRel="nextClick" afterEffect="1"/>
                                        <p:tgtEl>
                                          <p:spTgt spid="14">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wheel(4)">
                                      <p:cBhvr>
                                        <p:cTn id="34" dur="2000"/>
                                        <p:tgtEl>
                                          <p:spTgt spid="14">
                                            <p:txEl>
                                              <p:pRg st="3" end="3"/>
                                            </p:txEl>
                                          </p:spTgt>
                                        </p:tgtEl>
                                      </p:cBhvr>
                                    </p:animEffect>
                                  </p:childTnLst>
                                  <p:subTnLst>
                                    <p:animClr clrSpc="rgb" dir="cw">
                                      <p:cBhvr override="childStyle">
                                        <p:cTn dur="1" fill="hold" display="0" masterRel="nextClick" afterEffect="1"/>
                                        <p:tgtEl>
                                          <p:spTgt spid="14">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8888"/>
          <a:stretch>
            <a:fillRect/>
          </a:stretch>
        </p:blipFill>
        <p:spPr bwMode="auto">
          <a:xfrm>
            <a:off x="0" y="609600"/>
            <a:ext cx="5003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3.d.</a:t>
            </a:r>
          </a:p>
        </p:txBody>
      </p:sp>
      <p:sp>
        <p:nvSpPr>
          <p:cNvPr id="12" name="Rectangle 2"/>
          <p:cNvSpPr txBox="1">
            <a:spLocks noChangeArrowheads="1"/>
          </p:cNvSpPr>
          <p:nvPr/>
        </p:nvSpPr>
        <p:spPr bwMode="auto">
          <a:xfrm>
            <a:off x="4716016" y="2895600"/>
            <a:ext cx="442798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ឯកទិទេពនិយម​​(ព្រះតែ១)</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អធិបតេយ្យភាពនៃព្រះអង្គ</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គ្រប់ទាំងអស់ គឺ «ល្អ»</a:t>
            </a:r>
            <a:endParaRPr lang="en-US" altLang="ja-JP"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មនុស្សគ្មានបាប</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គ្មានឈឺចាប់ ឬ​ការអាក្រក់</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ត្រួតត្រាជាមួយព្រះអង្គ</a:t>
            </a:r>
            <a:endParaRPr lang="en-US" altLang="en-US" sz="2800" b="1" kern="0" dirty="0">
              <a:solidFill>
                <a:schemeClr val="bg1"/>
              </a:solidFill>
              <a:latin typeface="Khmer OS Siemreap" panose="02000500000000020004" pitchFamily="2" charset="0"/>
              <a:cs typeface="Khmer OS Siemreap" panose="02000500000000020004" pitchFamily="2" charset="0"/>
            </a:endParaRPr>
          </a:p>
        </p:txBody>
      </p:sp>
      <p:sp>
        <p:nvSpPr>
          <p:cNvPr id="13"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km-KH" altLang="en-US" sz="3200" b="1">
                <a:solidFill>
                  <a:schemeClr val="bg1"/>
                </a:solidFill>
                <a:latin typeface="Khmer OS Siemreap" panose="02000500000000020004" pitchFamily="2" charset="0"/>
                <a:cs typeface="Khmer OS Siemreap" panose="02000500000000020004" pitchFamily="2" charset="0"/>
              </a:rPr>
              <a:t>ជម្រើសធម្មជាតិ</a:t>
            </a:r>
            <a:r>
              <a:rPr lang="en-US" altLang="en-US" sz="3200" b="1">
                <a:solidFill>
                  <a:schemeClr val="bg1"/>
                </a:solidFill>
                <a:latin typeface="Khmer OS Siemreap" panose="02000500000000020004" pitchFamily="2" charset="0"/>
                <a:cs typeface="Khmer OS Siemreap" panose="02000500000000020004" pitchFamily="2" charset="0"/>
              </a:rPr>
              <a:t>, </a:t>
            </a:r>
            <a:r>
              <a:rPr lang="km-KH" altLang="en-US" sz="3200" b="1">
                <a:solidFill>
                  <a:schemeClr val="bg1"/>
                </a:solidFill>
                <a:latin typeface="Khmer OS Siemreap" panose="02000500000000020004" pitchFamily="2" charset="0"/>
                <a:cs typeface="Khmer OS Siemreap" panose="02000500000000020004" pitchFamily="2" charset="0"/>
              </a:rPr>
              <a:t>សេចក្តីស្លាប់</a:t>
            </a:r>
            <a:r>
              <a:rPr lang="en-US" altLang="en-US" sz="3200" b="1">
                <a:solidFill>
                  <a:schemeClr val="bg1"/>
                </a:solidFill>
                <a:latin typeface="Khmer OS Siemreap" panose="02000500000000020004" pitchFamily="2" charset="0"/>
                <a:cs typeface="Khmer OS Siemreap" panose="02000500000000020004" pitchFamily="2" charset="0"/>
              </a:rPr>
              <a:t>, </a:t>
            </a:r>
            <a:br>
              <a:rPr lang="km-KH" altLang="en-US" sz="3200" b="1">
                <a:solidFill>
                  <a:schemeClr val="bg1"/>
                </a:solidFill>
                <a:latin typeface="Khmer OS Siemreap" panose="02000500000000020004" pitchFamily="2" charset="0"/>
                <a:cs typeface="Khmer OS Siemreap" panose="02000500000000020004" pitchFamily="2" charset="0"/>
              </a:rPr>
            </a:br>
            <a:r>
              <a:rPr lang="km-KH" altLang="en-US" sz="3200" b="1">
                <a:solidFill>
                  <a:schemeClr val="bg1"/>
                </a:solidFill>
                <a:latin typeface="Khmer OS Siemreap" panose="02000500000000020004" pitchFamily="2" charset="0"/>
                <a:cs typeface="Khmer OS Siemreap" panose="02000500000000020004" pitchFamily="2" charset="0"/>
              </a:rPr>
              <a:t>និងការរងទុក្ខលំបាក</a:t>
            </a:r>
            <a:r>
              <a:rPr lang="en-US" altLang="en-US" sz="3200" b="1">
                <a:solidFill>
                  <a:schemeClr val="bg1"/>
                </a:solidFill>
                <a:latin typeface="Khmer OS Siemreap" panose="02000500000000020004" pitchFamily="2" charset="0"/>
                <a:cs typeface="Khmer OS Siemreap" panose="02000500000000020004" pitchFamily="2" charset="0"/>
              </a:rPr>
              <a:t> </a:t>
            </a:r>
            <a:endParaRPr lang="en-US" altLang="en-US" sz="3200">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5" name="Rectangle 8"/>
          <p:cNvSpPr>
            <a:spLocks noChangeArrowheads="1"/>
          </p:cNvSpPr>
          <p:nvPr/>
        </p:nvSpPr>
        <p:spPr bwMode="auto">
          <a:xfrm>
            <a:off x="4876800" y="1676400"/>
            <a:ext cx="4122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2800" b="1" u="sng" dirty="0">
                <a:solidFill>
                  <a:schemeClr val="bg1"/>
                </a:solidFill>
                <a:latin typeface="Khmer OS Siemreap" panose="02000500000000020004" pitchFamily="2" charset="0"/>
                <a:cs typeface="Khmer OS Siemreap" panose="02000500000000020004" pitchFamily="2" charset="0"/>
              </a:rPr>
              <a:t>ការបង្កើត ដែលចម្រើន នៅក្នុង លោកុប្បតិ្ត ៣</a:t>
            </a:r>
            <a:endParaRPr lang="en-US" altLang="en-US" sz="2800" u="sng" dirty="0">
              <a:solidFill>
                <a:schemeClr val="tx2"/>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dissolv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dissolv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dissolve">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1" name="Rectangle 4"/>
          <p:cNvSpPr>
            <a:spLocks noGrp="1" noChangeArrowheads="1"/>
          </p:cNvSpPr>
          <p:nvPr>
            <p:ph type="ctrTitle"/>
          </p:nvPr>
        </p:nvSpPr>
        <p:spPr>
          <a:xfrm>
            <a:off x="0" y="502568"/>
            <a:ext cx="5715000" cy="838200"/>
          </a:xfrm>
          <a:extLst/>
        </p:spPr>
        <p:txBody>
          <a:bodyPr/>
          <a:lstStyle/>
          <a:p>
            <a:pPr eaLnBrk="1" hangingPunct="1">
              <a:defRPr/>
            </a:pPr>
            <a:r>
              <a:rPr lang="km-KH" sz="3200" b="1" u="sng" dirty="0">
                <a:solidFill>
                  <a:schemeClr val="tx1"/>
                </a:solidFill>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តើនរណាជាមនុស្សពិតប្រាកដ?</a:t>
            </a:r>
            <a:endParaRPr lang="en-US" sz="3200" u="sng" dirty="0">
              <a:solidFill>
                <a:schemeClr val="tx1"/>
              </a:solidFill>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p:txBody>
      </p:sp>
      <p:sp>
        <p:nvSpPr>
          <p:cNvPr id="12" name="Rectangle 5"/>
          <p:cNvSpPr>
            <a:spLocks noGrp="1" noChangeArrowheads="1"/>
          </p:cNvSpPr>
          <p:nvPr>
            <p:ph type="subTitle" idx="1"/>
          </p:nvPr>
        </p:nvSpPr>
        <p:spPr>
          <a:xfrm>
            <a:off x="152400" y="1354832"/>
            <a:ext cx="8991600" cy="4738464"/>
          </a:xfrm>
          <a:extLst/>
        </p:spPr>
        <p:txBody>
          <a:bodyPr/>
          <a:lstStyle/>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បានបង្កើតពីធូលីដី</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៧</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មិនមែនពីទ្រង់ទ្រាយជីវិតទាបទេ</a:t>
            </a:r>
            <a:endPar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ត្រូវបានបង្កើតឡើងឲ្យរស់នៅខ្ពស់បំផុត (លោកុ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១</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២៦</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២៧</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គឺបានបង្កើតនៅក្នុងរូបអង្គទ្រង់</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p>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បានផ្តល់អំណាចឲ្យគ្រប់គ្រងជាមួយព្រះអង្គ </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១</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២៨</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មិនមែនជា សត្វមួយក្បាល ឬព្រះមួយនោះទេ</a:t>
            </a:r>
            <a:endPar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9" name="Rectangle 3"/>
          <p:cNvSpPr>
            <a:spLocks noGrp="1" noChangeArrowheads="1"/>
          </p:cNvSpPr>
          <p:nvPr>
            <p:ph type="title"/>
          </p:nvPr>
        </p:nvSpPr>
        <p:spPr>
          <a:xfrm>
            <a:off x="128588" y="1268413"/>
            <a:ext cx="8764587" cy="1800225"/>
          </a:xfrm>
        </p:spPr>
        <p:txBody>
          <a:bodyPr/>
          <a:lstStyle/>
          <a:p>
            <a:pPr eaLnBrk="1" hangingPunct="1">
              <a:lnSpc>
                <a:spcPct val="150000"/>
              </a:lnSpc>
            </a:pPr>
            <a:r>
              <a:rPr lang="km-KH" altLang="en-US" sz="4000" b="1">
                <a:latin typeface="Khmer OS Siemreap" panose="02000500000000020004" pitchFamily="2" charset="0"/>
                <a:cs typeface="Khmer OS Siemreap" panose="02000500000000020004" pitchFamily="2" charset="0"/>
              </a:rPr>
              <a:t>មនុស្ស</a:t>
            </a:r>
            <a:r>
              <a:rPr lang="en-US" altLang="en-US" sz="4000" b="1">
                <a:latin typeface="Khmer OS Siemreap" panose="02000500000000020004" pitchFamily="2" charset="0"/>
                <a:cs typeface="Khmer OS Siemreap" panose="02000500000000020004" pitchFamily="2" charset="0"/>
              </a:rPr>
              <a:t>, </a:t>
            </a:r>
            <a:r>
              <a:rPr lang="km-KH" altLang="en-US" sz="4000" b="1">
                <a:latin typeface="Khmer OS Siemreap" panose="02000500000000020004" pitchFamily="2" charset="0"/>
                <a:cs typeface="Khmer OS Siemreap" panose="02000500000000020004" pitchFamily="2" charset="0"/>
              </a:rPr>
              <a:t>ដូចជា សត្វពាហនៈ</a:t>
            </a:r>
            <a:r>
              <a:rPr lang="en-US" altLang="en-US" sz="4000" b="1">
                <a:latin typeface="Khmer OS Siemreap" panose="02000500000000020004" pitchFamily="2" charset="0"/>
                <a:cs typeface="Khmer OS Siemreap" panose="02000500000000020004" pitchFamily="2" charset="0"/>
              </a:rPr>
              <a:t>, </a:t>
            </a:r>
            <a:r>
              <a:rPr lang="km-KH" altLang="en-US" sz="4000" b="1">
                <a:latin typeface="Khmer OS Siemreap" panose="02000500000000020004" pitchFamily="2" charset="0"/>
                <a:cs typeface="Khmer OS Siemreap" panose="02000500000000020004" pitchFamily="2" charset="0"/>
              </a:rPr>
              <a:t>បង្កើតឡើងវិញតាមពូជរបស់គាត់</a:t>
            </a:r>
            <a:endParaRPr lang="en-US" altLang="en-US" sz="4000">
              <a:latin typeface="Khmer OS Siemreap" panose="02000500000000020004" pitchFamily="2" charset="0"/>
              <a:cs typeface="Khmer OS Siemreap" panose="02000500000000020004" pitchFamily="2" charset="0"/>
            </a:endParaRPr>
          </a:p>
        </p:txBody>
      </p:sp>
      <p:sp>
        <p:nvSpPr>
          <p:cNvPr id="10" name="Text Box 5"/>
          <p:cNvSpPr txBox="1">
            <a:spLocks noChangeArrowheads="1"/>
          </p:cNvSpPr>
          <p:nvPr/>
        </p:nvSpPr>
        <p:spPr bwMode="auto">
          <a:xfrm>
            <a:off x="-17513" y="44624"/>
            <a:ext cx="3581401"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2" name="Rectangle 3"/>
          <p:cNvSpPr txBox="1">
            <a:spLocks noChangeArrowheads="1"/>
          </p:cNvSpPr>
          <p:nvPr/>
        </p:nvSpPr>
        <p:spPr bwMode="auto">
          <a:xfrm>
            <a:off x="4572000" y="23622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r>
              <a:rPr lang="km-KH" altLang="en-US" sz="2800" b="1" kern="0">
                <a:latin typeface="Khmer OS Siemreap" panose="02000500000000020004" pitchFamily="2" charset="0"/>
                <a:cs typeface="Khmer OS Siemreap" panose="02000500000000020004" pitchFamily="2" charset="0"/>
              </a:rPr>
              <a:t>សមត្ថភាព ក្នុងយល់ដឹង​    សេចក្តីពិត</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១៦</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១៧</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សមត្ថភាព ក្នុងនិយាយ</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    </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២៣</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ជីវិតរៀបការ </a:t>
            </a:r>
            <a:r>
              <a:rPr lang="en-US" altLang="en-US" sz="2800" b="1" kern="0">
                <a:latin typeface="Khmer OS Siemreap" panose="02000500000000020004" pitchFamily="2" charset="0"/>
                <a:cs typeface="Khmer OS Siemreap" panose="02000500000000020004" pitchFamily="2" charset="0"/>
              </a:rPr>
              <a:t>&amp; </a:t>
            </a:r>
            <a:r>
              <a:rPr lang="km-KH" altLang="en-US" sz="2800" b="1" kern="0">
                <a:latin typeface="Khmer OS Siemreap" panose="02000500000000020004" pitchFamily="2" charset="0"/>
                <a:cs typeface="Khmer OS Siemreap" panose="02000500000000020004" pitchFamily="2" charset="0"/>
              </a:rPr>
              <a:t>ទំនាក់ទំនង</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២៥</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បង្កើតសមត្ថភាពផ្សេងៗ   </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១៩</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២០</a:t>
            </a:r>
            <a:r>
              <a:rPr lang="en-US" altLang="en-US" sz="2800" b="1" kern="0">
                <a:latin typeface="Khmer OS Siemreap" panose="02000500000000020004" pitchFamily="2" charset="0"/>
                <a:cs typeface="Khmer OS Siemreap" panose="02000500000000020004" pitchFamily="2" charset="0"/>
              </a:rPr>
              <a:t>)</a:t>
            </a:r>
          </a:p>
        </p:txBody>
      </p:sp>
      <p:sp>
        <p:nvSpPr>
          <p:cNvPr id="13"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km-KH" altLang="en-US" sz="3600">
                <a:solidFill>
                  <a:schemeClr val="bg1"/>
                </a:solidFill>
                <a:latin typeface="Khmer OS Siemreap" panose="02000500000000020004" pitchFamily="2" charset="0"/>
                <a:cs typeface="Khmer OS Siemreap" panose="02000500000000020004" pitchFamily="2" charset="0"/>
              </a:rPr>
              <a:t>ភាពខុសគ្នា រវាង មនុស្ស និ​ងសត្វ</a:t>
            </a:r>
            <a:endParaRPr lang="en-US" altLang="en-US">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p:cTn id="23"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p:cTn id="31"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2" name="Rectangle 3"/>
          <p:cNvSpPr txBox="1">
            <a:spLocks noChangeArrowheads="1"/>
          </p:cNvSpPr>
          <p:nvPr/>
        </p:nvSpPr>
        <p:spPr bwMode="auto">
          <a:xfrm>
            <a:off x="914400" y="17526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សិទ្ធក្នុងការគ្រប់គ្រងលើការបង្កបង្កើត</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 (</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១</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២៦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p>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សមត្ថភាពក្នុងការទាក់ទងទៅព្រះជាម្ចាស់ </a:t>
            </a:r>
          </a:p>
          <a:p>
            <a:pPr marL="0" indent="0" eaLnBrk="1" hangingPunct="1">
              <a:buFontTx/>
              <a:buNone/>
              <a:defRPr/>
            </a:pP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២</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១៦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ff.)</a:t>
            </a:r>
          </a:p>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ភាពថ្លៃថ្នូរបស់មនុស្សជាតិ</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 (</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៩</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endParaRPr lang="en-US" b="1" kern="0" dirty="0">
              <a:effectLst>
                <a:glow rad="139700">
                  <a:schemeClr val="bg1">
                    <a:alpha val="92000"/>
                  </a:schemeClr>
                </a:glow>
              </a:effectLst>
              <a:latin typeface="Khmer OS Siemreap" panose="02000500000000020004" pitchFamily="2" charset="0"/>
              <a:cs typeface="Khmer OS Siemreap" panose="02000500000000020004" pitchFamily="2" charset="0"/>
            </a:endParaRPr>
          </a:p>
        </p:txBody>
      </p:sp>
      <p:sp>
        <p:nvSpPr>
          <p:cNvPr id="13" name="Rectangle 5"/>
          <p:cNvSpPr>
            <a:spLocks noGrp="1" noChangeArrowheads="1"/>
          </p:cNvSpPr>
          <p:nvPr>
            <p:ph type="title"/>
          </p:nvPr>
        </p:nvSpPr>
        <p:spPr>
          <a:xfrm>
            <a:off x="0" y="673100"/>
            <a:ext cx="7772400" cy="762000"/>
          </a:xfrm>
          <a:solidFill>
            <a:srgbClr val="00006A"/>
          </a:solidFill>
        </p:spPr>
        <p:txBody>
          <a:bodyPr/>
          <a:lstStyle/>
          <a:p>
            <a:pPr eaLnBrk="1" hangingPunct="1"/>
            <a:r>
              <a:rPr lang="km-KH" altLang="en-US" sz="3600" b="1" dirty="0">
                <a:solidFill>
                  <a:schemeClr val="bg1"/>
                </a:solidFill>
                <a:latin typeface="Khmer OS Siemreap" panose="02000500000000020004" pitchFamily="2" charset="0"/>
                <a:cs typeface="Khmer OS Siemreap" panose="02000500000000020004" pitchFamily="2" charset="0"/>
              </a:rPr>
              <a:t>តើ រូបអង្គទ្រង់នេះគឺជាអ្វី?</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61963"/>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p:cTn id="21"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 calcmode="lin" valueType="num">
                                      <p:cBhvr>
                                        <p:cTn id="29"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152400" y="304800"/>
            <a:ext cx="8686800" cy="1684338"/>
          </a:xfrm>
        </p:spPr>
        <p:txBody>
          <a:bodyPr/>
          <a:lstStyle/>
          <a:p>
            <a:pPr eaLnBrk="1" hangingPunct="1"/>
            <a:r>
              <a:rPr lang="km-KH" altLang="en-US" sz="3600" b="1" i="1" dirty="0">
                <a:solidFill>
                  <a:schemeClr val="bg1"/>
                </a:solidFill>
                <a:latin typeface="Khmer OS Siemreap" panose="02000500000000020004" pitchFamily="2" charset="0"/>
                <a:cs typeface="Khmer OS Siemreap" panose="02000500000000020004" pitchFamily="2" charset="0"/>
              </a:rPr>
              <a:t>តើមានភស្តុតាង </a:t>
            </a:r>
            <a:br>
              <a:rPr lang="km-KH" altLang="en-US" sz="3600" b="1" i="1" dirty="0">
                <a:solidFill>
                  <a:schemeClr val="bg1"/>
                </a:solidFill>
                <a:latin typeface="Khmer OS Siemreap" panose="02000500000000020004" pitchFamily="2" charset="0"/>
                <a:cs typeface="Khmer OS Siemreap" panose="02000500000000020004" pitchFamily="2" charset="0"/>
              </a:rPr>
            </a:br>
            <a:r>
              <a:rPr lang="km-KH" altLang="en-US" sz="3600" b="1" i="1" dirty="0">
                <a:solidFill>
                  <a:schemeClr val="bg1"/>
                </a:solidFill>
                <a:latin typeface="Khmer OS Siemreap" panose="02000500000000020004" pitchFamily="2" charset="0"/>
                <a:cs typeface="Khmer OS Siemreap" panose="02000500000000020004" pitchFamily="2" charset="0"/>
              </a:rPr>
              <a:t>នៃការរចនាដែលឆ្លាតវៃដែរឬទេ?</a:t>
            </a:r>
            <a:endParaRPr lang="en-US" altLang="en-US" sz="2800" dirty="0">
              <a:solidFill>
                <a:schemeClr val="bg1"/>
              </a:solidFill>
              <a:latin typeface="Khmer OS Siemreap" panose="02000500000000020004" pitchFamily="2" charset="0"/>
              <a:cs typeface="Khmer OS Siemreap" panose="02000500000000020004" pitchFamily="2" charset="0"/>
            </a:endParaRPr>
          </a:p>
        </p:txBody>
      </p:sp>
      <p:sp>
        <p:nvSpPr>
          <p:cNvPr id="9" name="Rectangle 4"/>
          <p:cNvSpPr>
            <a:spLocks noGrp="1" noChangeArrowheads="1"/>
          </p:cNvSpPr>
          <p:nvPr>
            <p:ph type="subTitle" idx="1"/>
          </p:nvPr>
        </p:nvSpPr>
        <p:spPr>
          <a:xfrm>
            <a:off x="4197350" y="2909888"/>
            <a:ext cx="4838700" cy="2895600"/>
          </a:xfrm>
        </p:spPr>
        <p:txBody>
          <a:bodyPr/>
          <a:lstStyle/>
          <a:p>
            <a:pPr eaLnBrk="1" hangingPunct="1"/>
            <a:r>
              <a:rPr lang="km-KH" altLang="en-US" sz="3600" b="1" dirty="0">
                <a:solidFill>
                  <a:schemeClr val="bg1"/>
                </a:solidFill>
                <a:latin typeface="Khmer OS Siemreap" panose="02000500000000020004" pitchFamily="2" charset="0"/>
                <a:cs typeface="Khmer OS Siemreap" panose="02000500000000020004" pitchFamily="2" charset="0"/>
              </a:rPr>
              <a:t>លោក</a:t>
            </a:r>
            <a:r>
              <a:rPr lang="en-US" altLang="en-US" sz="3600" b="1" dirty="0">
                <a:solidFill>
                  <a:schemeClr val="bg1"/>
                </a:solidFill>
                <a:latin typeface="Khmer OS Siemreap" panose="02000500000000020004" pitchFamily="2" charset="0"/>
                <a:cs typeface="Khmer OS Siemreap" panose="02000500000000020004" pitchFamily="2" charset="0"/>
              </a:rPr>
              <a:t>Francis Collins </a:t>
            </a:r>
            <a:r>
              <a:rPr lang="km-KH" altLang="en-US" sz="3600" b="1" dirty="0">
                <a:solidFill>
                  <a:schemeClr val="bg1"/>
                </a:solidFill>
                <a:latin typeface="Khmer OS Siemreap" panose="02000500000000020004" pitchFamily="2" charset="0"/>
                <a:cs typeface="Khmer OS Siemreap" panose="02000500000000020004" pitchFamily="2" charset="0"/>
              </a:rPr>
              <a:t>បានជំទាស់ប្រឆាំងនឹងការ រចនាដ៏វៃឆ្លាត</a:t>
            </a:r>
            <a:r>
              <a:rPr lang="en-US" altLang="en-US" sz="3600" b="1" dirty="0">
                <a:solidFill>
                  <a:schemeClr val="bg1"/>
                </a:solidFill>
                <a:latin typeface="Khmer OS Siemreap" panose="02000500000000020004" pitchFamily="2" charset="0"/>
                <a:cs typeface="Khmer OS Siemreap" panose="02000500000000020004" pitchFamily="2" charset="0"/>
              </a:rPr>
              <a:t> </a:t>
            </a:r>
            <a:br>
              <a:rPr lang="en-US" altLang="en-US" sz="3600" b="1" dirty="0">
                <a:solidFill>
                  <a:schemeClr val="bg1"/>
                </a:solidFill>
                <a:latin typeface="Khmer OS Siemreap" panose="02000500000000020004" pitchFamily="2" charset="0"/>
                <a:cs typeface="Khmer OS Siemreap" panose="02000500000000020004" pitchFamily="2" charset="0"/>
              </a:rPr>
            </a:br>
            <a:r>
              <a:rPr lang="en-US" altLang="en-US" sz="3600" b="1" dirty="0">
                <a:solidFill>
                  <a:schemeClr val="bg1"/>
                </a:solidFill>
                <a:latin typeface="Khmer OS Siemreap" panose="02000500000000020004" pitchFamily="2" charset="0"/>
                <a:cs typeface="Khmer OS Siemreap" panose="02000500000000020004" pitchFamily="2" charset="0"/>
              </a:rPr>
              <a:t>(</a:t>
            </a:r>
            <a:r>
              <a:rPr lang="km-KH" altLang="en-US" sz="3600" b="1" dirty="0">
                <a:solidFill>
                  <a:schemeClr val="bg1"/>
                </a:solidFill>
                <a:latin typeface="Khmer OS Siemreap" panose="02000500000000020004" pitchFamily="2" charset="0"/>
                <a:cs typeface="Khmer OS Siemreap" panose="02000500000000020004" pitchFamily="2" charset="0"/>
              </a:rPr>
              <a:t>ទំព័រ</a:t>
            </a:r>
            <a:r>
              <a:rPr lang="en-US" altLang="en-US" sz="3600" b="1" dirty="0">
                <a:solidFill>
                  <a:schemeClr val="bg1"/>
                </a:solidFill>
                <a:latin typeface="Khmer OS Siemreap" panose="02000500000000020004" pitchFamily="2" charset="0"/>
                <a:cs typeface="Khmer OS Siemreap" panose="02000500000000020004" pitchFamily="2" charset="0"/>
              </a:rPr>
              <a:t>. 85-88)</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km-KH" altLang="en-US" sz="4000" b="1" dirty="0">
                <a:solidFill>
                  <a:schemeClr val="bg1"/>
                </a:solidFill>
                <a:latin typeface="Khmer OS Siemreap" panose="02000500000000020004" pitchFamily="2" charset="0"/>
                <a:cs typeface="Khmer OS Siemreap" panose="02000500000000020004" pitchFamily="2" charset="0"/>
              </a:rPr>
              <a:t>ការពន្យល់បំភ្លឺ រូបភាពនាឡិកា</a:t>
            </a:r>
            <a:r>
              <a:rPr lang="en-US" altLang="en-US" sz="3600" b="1" i="1" dirty="0">
                <a:solidFill>
                  <a:schemeClr val="bg1"/>
                </a:solidFill>
                <a:latin typeface="Khmer OS Siemreap" panose="02000500000000020004" pitchFamily="2" charset="0"/>
                <a:cs typeface="Khmer OS Siemreap" panose="02000500000000020004" pitchFamily="2" charset="0"/>
              </a:rPr>
              <a:t> </a:t>
            </a:r>
            <a:br>
              <a:rPr lang="en-US" altLang="en-US" sz="3600" b="1" i="1" dirty="0">
                <a:solidFill>
                  <a:schemeClr val="bg1"/>
                </a:solidFill>
                <a:latin typeface="Khmer OS Siemreap" panose="02000500000000020004" pitchFamily="2" charset="0"/>
                <a:cs typeface="Khmer OS Siemreap" panose="02000500000000020004" pitchFamily="2" charset="0"/>
              </a:rPr>
            </a:br>
            <a:r>
              <a:rPr lang="en-US" altLang="en-US" sz="2800" b="1" i="1" dirty="0">
                <a:solidFill>
                  <a:schemeClr val="bg1"/>
                </a:solidFill>
                <a:latin typeface="Khmer OS Siemreap" panose="02000500000000020004" pitchFamily="2" charset="0"/>
                <a:cs typeface="Khmer OS Siemreap" panose="02000500000000020004" pitchFamily="2" charset="0"/>
              </a:rPr>
              <a:t>(William Paley, 1802)</a:t>
            </a:r>
            <a:endParaRPr lang="en-US" altLang="en-US" sz="3600" dirty="0">
              <a:solidFill>
                <a:schemeClr val="bg1"/>
              </a:solidFill>
              <a:latin typeface="Khmer OS Siemreap" panose="02000500000000020004" pitchFamily="2" charset="0"/>
              <a:cs typeface="Khmer OS Siemreap" panose="02000500000000020004" pitchFamily="2" charset="0"/>
            </a:endParaRPr>
          </a:p>
        </p:txBody>
      </p:sp>
      <p:sp>
        <p:nvSpPr>
          <p:cNvPr id="9" name="Rectangle 5"/>
          <p:cNvSpPr>
            <a:spLocks noChangeArrowheads="1"/>
          </p:cNvSpPr>
          <p:nvPr/>
        </p:nvSpPr>
        <p:spPr bwMode="auto">
          <a:xfrm>
            <a:off x="3581400" y="1905000"/>
            <a:ext cx="5410200" cy="3581400"/>
          </a:xfrm>
          <a:prstGeom prst="rect">
            <a:avLst/>
          </a:prstGeom>
          <a:noFill/>
          <a:ln w="9525">
            <a:noFill/>
            <a:miter lim="800000"/>
            <a:headEnd/>
            <a:tailEnd/>
          </a:ln>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នាឡិការ គឺស្មុគស្មាញ។</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នាឡិកា មានអ្នករចនាដ៏វៃឆ្លាត។</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ជីវិតគឺស្មុគស្មាញ។</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16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99432"/>
            <a:ext cx="914400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101029" y="5859269"/>
            <a:ext cx="9007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m-KH" altLang="ja-JP" sz="2800" b="1" dirty="0">
                <a:latin typeface="Khmer OS Siemreap" panose="02000500000000020004" pitchFamily="2" charset="0"/>
                <a:cs typeface="Khmer OS Siemreap" panose="02000500000000020004" pitchFamily="2" charset="0"/>
              </a:rPr>
              <a:t>«នៅព្រឹកថ្ងៃបន្ទាប់នោះ... ខណៈដែលព្រះអាទិត្យបានរះឡើង នៅខ្ញុំបានថ្វាយទាំងអស់ទៅកាន់ព្រះយេស៊ូវគ្រីស្ទ»</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ទំព័រ</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២២៥</a:t>
            </a:r>
            <a:r>
              <a:rPr lang="en-US" altLang="ja-JP" sz="2800" b="1" dirty="0">
                <a:latin typeface="Khmer OS Siemreap" panose="02000500000000020004" pitchFamily="2" charset="0"/>
                <a:cs typeface="Khmer OS Siemreap" panose="02000500000000020004" pitchFamily="2" charset="0"/>
              </a:rPr>
              <a:t>)</a:t>
            </a:r>
            <a:endParaRPr lang="en-US" altLang="en-US" sz="2800" b="1" dirty="0">
              <a:latin typeface="Khmer OS Siemreap" panose="02000500000000020004" pitchFamily="2" charset="0"/>
              <a:cs typeface="Khmer OS Siemreap" panose="02000500000000020004" pitchFamily="2"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km-KH" altLang="en-US" b="1" dirty="0">
                <a:solidFill>
                  <a:schemeClr val="bg1"/>
                </a:solidFill>
                <a:latin typeface="Khmer OS Battambang" panose="02000500000000020004" pitchFamily="2" charset="0"/>
                <a:ea typeface="SimSun" panose="02010600030101010101" pitchFamily="2" charset="-122"/>
                <a:cs typeface="Khmer OS Battambang" panose="02000500000000020004" pitchFamily="2" charset="0"/>
              </a:rPr>
              <a:t>ការថ្វាយទាំងអស់របស់គាត់</a:t>
            </a:r>
            <a:endParaRPr lang="en-US" b="1" dirty="0">
              <a:solidFill>
                <a:schemeClr val="bg1"/>
              </a:solidFill>
              <a:latin typeface="Arial" charset="0"/>
              <a:ea typeface="宋体" charset="0"/>
              <a:cs typeface="宋体"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WordArt 7"/>
          <p:cNvSpPr>
            <a:spLocks noChangeArrowheads="1" noChangeShapeType="1" noTextEdit="1"/>
          </p:cNvSpPr>
          <p:nvPr/>
        </p:nvSpPr>
        <p:spPr bwMode="auto">
          <a:xfrm>
            <a:off x="5486400" y="5445224"/>
            <a:ext cx="3556000" cy="647700"/>
          </a:xfrm>
          <a:prstGeom prst="rect">
            <a:avLst/>
          </a:prstGeom>
        </p:spPr>
        <p:txBody>
          <a:bodyPr wrap="none" fromWordArt="1">
            <a:prstTxWarp prst="textPlain">
              <a:avLst>
                <a:gd name="adj" fmla="val 50000"/>
              </a:avLst>
            </a:prstTxWarp>
          </a:bodyPr>
          <a:lstStyle/>
          <a:p>
            <a:pPr algn="ctr"/>
            <a:r>
              <a:rPr lang="km-KH" sz="3600" b="1" kern="10" dirty="0">
                <a:ln w="9525">
                  <a:solidFill>
                    <a:srgbClr val="000000"/>
                  </a:solidFill>
                  <a:round/>
                  <a:headEnd/>
                  <a:tailEnd/>
                </a:ln>
                <a:solidFill>
                  <a:srgbClr val="FFFF00"/>
                </a:solidFill>
                <a:latin typeface="Khmer OS Battambang" panose="02000500000000020004" pitchFamily="2" charset="0"/>
                <a:cs typeface="Khmer OS Battambang" panose="02000500000000020004" pitchFamily="2" charset="0"/>
              </a:rPr>
              <a:t>តើអ្នកយល់ព្រមឬទេ?</a:t>
            </a:r>
            <a:endParaRPr lang="en-US" sz="3600" b="1" kern="10" dirty="0">
              <a:ln w="9525">
                <a:solidFill>
                  <a:srgbClr val="000000"/>
                </a:solidFill>
                <a:round/>
                <a:headEnd/>
                <a:tailEnd/>
              </a:ln>
              <a:solidFill>
                <a:srgbClr val="FFFF00"/>
              </a:solidFill>
              <a:latin typeface="Khmer OS Battambang" panose="02000500000000020004" pitchFamily="2" charset="0"/>
              <a:cs typeface="Khmer OS Battambang" panose="02000500000000020004" pitchFamily="2" charset="0"/>
            </a:endParaRPr>
          </a:p>
        </p:txBody>
      </p:sp>
      <p:sp>
        <p:nvSpPr>
          <p:cNvPr id="9" name="Rectangle 3"/>
          <p:cNvSpPr>
            <a:spLocks noChangeArrowheads="1"/>
          </p:cNvSpPr>
          <p:nvPr/>
        </p:nvSpPr>
        <p:spPr bwMode="auto">
          <a:xfrm>
            <a:off x="0" y="2743200"/>
            <a:ext cx="4500563"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នាឡិការ 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 មានអ្នករចនាដ៏វៃឆ្លាត។</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ជីវិតគឺស្មុគស្មាញ។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0"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ចរន្តអគ្គិសនីនៅក្នុងផ្ទះរបស់ខ្ញុំមានលំហូរអេឡិចត្រុង។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ចរន្តអគ្គីនីមកពីក្រុមហ៊ុនថាម​      ពល។</a:t>
            </a:r>
            <a:r>
              <a:rPr lang="en-US" altLang="en-US" sz="2400" b="1">
                <a:solidFill>
                  <a:schemeClr val="bg1"/>
                </a:solidFill>
                <a:latin typeface="Khmer OS Siemreap" panose="02000500000000020004" pitchFamily="2" charset="0"/>
                <a:cs typeface="Khmer OS Siemreap" panose="02000500000000020004" pitchFamily="2" charset="0"/>
              </a:rPr>
              <a:t>.</a:t>
            </a: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ពន្លឺផ្លេកបន្ទោ 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ពន្លឺផ្លេកបន្ទោ មកពីក្រុមហ៊ុនថាមពល។</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1"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buFontTx/>
              <a:buNone/>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ការពិតដែលថា មានវត្ថុពីរ  ចូលរួមក្នុង លក្ខណៈមួយ (ភាពស្មុគស្មាញ) មិនមានន័យថា ពួកគេនឹងចូលរួមក្នុង លក្ខណៈទាំងអស់នោះទេ»។</a:t>
            </a:r>
          </a:p>
          <a:p>
            <a:pPr algn="ctr" eaLnBrk="1" hangingPunct="1">
              <a:buFontTx/>
              <a:buNone/>
            </a:pPr>
            <a:r>
              <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 87)</a:t>
            </a:r>
          </a:p>
        </p:txBody>
      </p:sp>
      <p:sp>
        <p:nvSpPr>
          <p:cNvPr id="12"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ការរិះគន់ដោយ លោក</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Francis Collins</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1187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P spid="10" grpId="0" build="p" autoUpdateAnimBg="0"/>
      <p:bldP spid="11"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2743200"/>
            <a:ext cx="41402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នាឡិការ 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 មានអ្នករចនាដ៏វៃ  ឆ្លាត។</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ជីវិតគឺស្មុគស្មាញ។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ចរន្តអគ្គិសនីនៅក្នុងផ្ទះរបស់ខ្ញុំមានលំហូរអេឡិចត្រុង។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ចរន្តអគ្គីនីចេញពី</a:t>
            </a:r>
            <a:r>
              <a:rPr lang="km-KH" altLang="en-US" sz="2400" b="1">
                <a:solidFill>
                  <a:srgbClr val="EFFF1A"/>
                </a:solidFill>
                <a:latin typeface="Khmer OS Siemreap" panose="02000500000000020004" pitchFamily="2" charset="0"/>
                <a:cs typeface="Khmer OS Siemreap" panose="02000500000000020004" pitchFamily="2" charset="0"/>
              </a:rPr>
              <a:t>ប្រភព</a:t>
            </a:r>
            <a:r>
              <a:rPr lang="km-KH" altLang="en-US" sz="2400" b="1">
                <a:solidFill>
                  <a:schemeClr val="bg1"/>
                </a:solidFill>
                <a:latin typeface="Khmer OS Siemreap" panose="02000500000000020004" pitchFamily="2" charset="0"/>
                <a:cs typeface="Khmer OS Siemreap" panose="02000500000000020004" pitchFamily="2" charset="0"/>
              </a:rPr>
              <a:t>ថាម​ពល។</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ពន្លឺផ្លេកបន្ទោ 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ពន្លឺផ្លេកបន្ទោ មកពី</a:t>
            </a:r>
            <a:r>
              <a:rPr lang="km-KH" altLang="en-US" sz="2400" b="1">
                <a:solidFill>
                  <a:srgbClr val="EFFF1A"/>
                </a:solidFill>
                <a:latin typeface="Khmer OS Siemreap" panose="02000500000000020004" pitchFamily="2" charset="0"/>
                <a:cs typeface="Khmer OS Siemreap" panose="02000500000000020004" pitchFamily="2" charset="0"/>
              </a:rPr>
              <a:t>ប្រភព</a:t>
            </a:r>
            <a:r>
              <a:rPr lang="km-KH" altLang="en-US" sz="2400" b="1">
                <a:solidFill>
                  <a:schemeClr val="bg1"/>
                </a:solidFill>
                <a:latin typeface="Khmer OS Siemreap" panose="02000500000000020004" pitchFamily="2" charset="0"/>
                <a:cs typeface="Khmer OS Siemreap" panose="02000500000000020004" pitchFamily="2" charset="0"/>
              </a:rPr>
              <a:t>ថាមពល។</a:t>
            </a:r>
          </a:p>
        </p:txBody>
      </p:sp>
      <p:sp>
        <p:nvSpPr>
          <p:cNvPr id="9"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ការដែលស្របតាមប្រសើរជាង </a:t>
            </a:r>
            <a:endParaRPr lang="en-US" altLang="en-US" sz="400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
        <p:nvSpPr>
          <p:cNvPr id="12"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វិទ្យាស្ថានស្រាវជ្រាវការបង្កើត</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Henry/John Morris, Duane Gish</a:t>
            </a: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Joseph </a:t>
            </a:r>
            <a:r>
              <a:rPr lang="en-US" altLang="zh-CN" sz="2000" b="1" dirty="0" err="1">
                <a:solidFill>
                  <a:srgbClr val="FFFFFF"/>
                </a:solidFill>
                <a:latin typeface="Khmer OS Siemreap" panose="02000500000000020004" pitchFamily="2" charset="0"/>
                <a:cs typeface="Khmer OS Siemreap" panose="02000500000000020004" pitchFamily="2" charset="0"/>
              </a:rPr>
              <a:t>Dillow</a:t>
            </a:r>
            <a:r>
              <a:rPr lang="en-US" altLang="zh-CN" sz="2000" b="1" dirty="0">
                <a:solidFill>
                  <a:srgbClr val="FFFFFF"/>
                </a:solidFill>
                <a:latin typeface="Khmer OS Siemreap" panose="02000500000000020004" pitchFamily="2" charset="0"/>
                <a:cs typeface="Khmer OS Siemreap" panose="02000500000000020004" pitchFamily="2" charset="0"/>
              </a:rPr>
              <a:t>, Ken Ham</a:t>
            </a: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Young Earth</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២៤ ម៉ោង ការបង្កើតថ្ងៃ</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ទឹកជំនន់សកល</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ចំហាយ</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answersingenesis.org</a:t>
            </a: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genesispark.org</a:t>
            </a: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icr.org critiques Ross at:</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icr.org/pubs/imp/imp-217.htm</a:t>
            </a:r>
          </a:p>
        </p:txBody>
      </p:sp>
      <p:sp>
        <p:nvSpPr>
          <p:cNvPr id="13" name="Rectangle 2"/>
          <p:cNvSpPr>
            <a:spLocks noGrp="1" noChangeArrowheads="1"/>
          </p:cNvSpPr>
          <p:nvPr>
            <p:ph type="title"/>
          </p:nvPr>
        </p:nvSpPr>
        <p:spPr>
          <a:xfrm>
            <a:off x="1295400" y="506413"/>
            <a:ext cx="7772400" cy="762000"/>
          </a:xfrm>
          <a:solidFill>
            <a:schemeClr val="tx1"/>
          </a:solidFill>
        </p:spPr>
        <p:txBody>
          <a:bodyPr/>
          <a:lstStyle/>
          <a:p>
            <a:pPr algn="l" eaLnBrk="1" hangingPunct="1"/>
            <a:r>
              <a:rPr lang="km-KH" altLang="zh-CN" sz="3600" b="1" dirty="0">
                <a:solidFill>
                  <a:schemeClr val="bg1"/>
                </a:solidFill>
                <a:latin typeface="Khmer OS Siemreap" panose="02000500000000020004" pitchFamily="2" charset="0"/>
                <a:cs typeface="Khmer OS Siemreap" panose="02000500000000020004" pitchFamily="2" charset="0"/>
              </a:rPr>
              <a:t>ពួកអ្នកផ្សាយដំណឹងល្អ ខុសគ្នា</a:t>
            </a:r>
            <a:endParaRPr lang="en-US" altLang="zh-CN" b="1" dirty="0">
              <a:latin typeface="Khmer OS Siemreap" panose="02000500000000020004" pitchFamily="2" charset="0"/>
              <a:cs typeface="Khmer OS Siemreap" panose="02000500000000020004" pitchFamily="2" charset="0"/>
            </a:endParaRPr>
          </a:p>
        </p:txBody>
      </p:sp>
      <p:sp>
        <p:nvSpPr>
          <p:cNvPr id="14"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ហេតុផល ដើម្បីជឿ</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2000" b="1">
                <a:solidFill>
                  <a:srgbClr val="FFFFFF"/>
                </a:solidFill>
                <a:latin typeface="Khmer OS Siemreap" panose="02000500000000020004" pitchFamily="2" charset="0"/>
                <a:cs typeface="Khmer OS Siemreap" panose="02000500000000020004" pitchFamily="2" charset="0"/>
              </a:rPr>
              <a:t>Hugh Ross</a:t>
            </a:r>
          </a:p>
          <a:p>
            <a:pPr eaLnBrk="1" hangingPunct="1">
              <a:buFontTx/>
              <a:buNone/>
            </a:pPr>
            <a:r>
              <a:rPr lang="en-US" altLang="zh-CN" sz="2000" b="1">
                <a:solidFill>
                  <a:srgbClr val="FFFFFF"/>
                </a:solidFill>
                <a:latin typeface="Khmer OS Siemreap" panose="02000500000000020004" pitchFamily="2" charset="0"/>
                <a:cs typeface="Khmer OS Siemreap" panose="02000500000000020004" pitchFamily="2" charset="0"/>
              </a:rPr>
              <a:t>Walt Brown</a:t>
            </a: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ផែនដីចាស់ </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ការបង្កើតថ្មី</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ទឹកជំនន់មជ្ឈឹមបូព៌ា</a:t>
            </a: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ទឹកភ្លៀងច្រើន</a:t>
            </a:r>
            <a:endParaRPr lang="en-US" altLang="zh-CN" sz="1800" b="1">
              <a:solidFill>
                <a:srgbClr val="FFFFFF"/>
              </a:solidFill>
              <a:latin typeface="Khmer OS Siemreap" panose="02000500000000020004" pitchFamily="2" charset="0"/>
              <a:cs typeface="Khmer OS Siemreap" panose="02000500000000020004" pitchFamily="2" charset="0"/>
            </a:endParaRPr>
          </a:p>
          <a:p>
            <a:pPr eaLnBrk="1" hangingPunct="1">
              <a:buFontTx/>
              <a:buNone/>
            </a:pPr>
            <a:endParaRPr lang="en-US" altLang="zh-CN" sz="18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reasons.org</a:t>
            </a: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godandscience.org</a:t>
            </a: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creationscience.com</a:t>
            </a:r>
            <a:endParaRPr lang="en-US" altLang="zh-CN" sz="1600" b="1">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589"/>
                                        </p:tgtEl>
                                        <p:attrNameLst>
                                          <p:attrName>style.visibility</p:attrName>
                                        </p:attrNameLst>
                                      </p:cBhvr>
                                      <p:to>
                                        <p:strVal val="visible"/>
                                      </p:to>
                                    </p:set>
                                    <p:animEffect transition="in" filter="fade">
                                      <p:cBhvr>
                                        <p:cTn id="12" dur="500"/>
                                        <p:tgtEl>
                                          <p:spTgt spid="195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fade">
                                      <p:cBhvr>
                                        <p:cTn id="37" dur="500"/>
                                        <p:tgtEl>
                                          <p:spTgt spid="1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animEffect transition="in" filter="fade">
                                      <p:cBhvr>
                                        <p:cTn id="47" dur="500"/>
                                        <p:tgtEl>
                                          <p:spTgt spid="1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fade">
                                      <p:cBhvr>
                                        <p:cTn id="52" dur="500"/>
                                        <p:tgtEl>
                                          <p:spTgt spid="1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fade">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9" end="9"/>
                                            </p:txEl>
                                          </p:spTgt>
                                        </p:tgtEl>
                                        <p:attrNameLst>
                                          <p:attrName>style.visibility</p:attrName>
                                        </p:attrNameLst>
                                      </p:cBhvr>
                                      <p:to>
                                        <p:strVal val="visible"/>
                                      </p:to>
                                    </p:set>
                                    <p:animEffect transition="in" filter="fade">
                                      <p:cBhvr>
                                        <p:cTn id="62" dur="500"/>
                                        <p:tgtEl>
                                          <p:spTgt spid="1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Effect transition="in" filter="fade">
                                      <p:cBhvr>
                                        <p:cTn id="67" dur="500"/>
                                        <p:tgtEl>
                                          <p:spTgt spid="12">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1" end="1"/>
                                            </p:txEl>
                                          </p:spTgt>
                                        </p:tgtEl>
                                        <p:attrNameLst>
                                          <p:attrName>style.visibility</p:attrName>
                                        </p:attrNameLst>
                                      </p:cBhvr>
                                      <p:to>
                                        <p:strVal val="visible"/>
                                      </p:to>
                                    </p:set>
                                    <p:animEffect transition="in" filter="fade">
                                      <p:cBhvr>
                                        <p:cTn id="77" dur="500"/>
                                        <p:tgtEl>
                                          <p:spTgt spid="1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
                                            <p:txEl>
                                              <p:pRg st="2" end="2"/>
                                            </p:txEl>
                                          </p:spTgt>
                                        </p:tgtEl>
                                        <p:attrNameLst>
                                          <p:attrName>style.visibility</p:attrName>
                                        </p:attrNameLst>
                                      </p:cBhvr>
                                      <p:to>
                                        <p:strVal val="visible"/>
                                      </p:to>
                                    </p:set>
                                    <p:animEffect transition="in" filter="fade">
                                      <p:cBhvr>
                                        <p:cTn id="82" dur="500"/>
                                        <p:tgtEl>
                                          <p:spTgt spid="1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
                                            <p:txEl>
                                              <p:pRg st="3" end="3"/>
                                            </p:txEl>
                                          </p:spTgt>
                                        </p:tgtEl>
                                        <p:attrNameLst>
                                          <p:attrName>style.visibility</p:attrName>
                                        </p:attrNameLst>
                                      </p:cBhvr>
                                      <p:to>
                                        <p:strVal val="visible"/>
                                      </p:to>
                                    </p:set>
                                    <p:animEffect transition="in" filter="fade">
                                      <p:cBhvr>
                                        <p:cTn id="87" dur="500"/>
                                        <p:tgtEl>
                                          <p:spTgt spid="14">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
                                            <p:txEl>
                                              <p:pRg st="4" end="4"/>
                                            </p:txEl>
                                          </p:spTgt>
                                        </p:tgtEl>
                                        <p:attrNameLst>
                                          <p:attrName>style.visibility</p:attrName>
                                        </p:attrNameLst>
                                      </p:cBhvr>
                                      <p:to>
                                        <p:strVal val="visible"/>
                                      </p:to>
                                    </p:set>
                                    <p:animEffect transition="in" filter="fade">
                                      <p:cBhvr>
                                        <p:cTn id="92" dur="500"/>
                                        <p:tgtEl>
                                          <p:spTgt spid="14">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
                                            <p:txEl>
                                              <p:pRg st="5" end="5"/>
                                            </p:txEl>
                                          </p:spTgt>
                                        </p:tgtEl>
                                        <p:attrNameLst>
                                          <p:attrName>style.visibility</p:attrName>
                                        </p:attrNameLst>
                                      </p:cBhvr>
                                      <p:to>
                                        <p:strVal val="visible"/>
                                      </p:to>
                                    </p:set>
                                    <p:animEffect transition="in" filter="fade">
                                      <p:cBhvr>
                                        <p:cTn id="97" dur="500"/>
                                        <p:tgtEl>
                                          <p:spTgt spid="14">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xEl>
                                              <p:pRg st="6" end="6"/>
                                            </p:txEl>
                                          </p:spTgt>
                                        </p:tgtEl>
                                        <p:attrNameLst>
                                          <p:attrName>style.visibility</p:attrName>
                                        </p:attrNameLst>
                                      </p:cBhvr>
                                      <p:to>
                                        <p:strVal val="visible"/>
                                      </p:to>
                                    </p:set>
                                    <p:animEffect transition="in" filter="fade">
                                      <p:cBhvr>
                                        <p:cTn id="102" dur="500"/>
                                        <p:tgtEl>
                                          <p:spTgt spid="14">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4">
                                            <p:txEl>
                                              <p:pRg st="8" end="8"/>
                                            </p:txEl>
                                          </p:spTgt>
                                        </p:tgtEl>
                                        <p:attrNameLst>
                                          <p:attrName>style.visibility</p:attrName>
                                        </p:attrNameLst>
                                      </p:cBhvr>
                                      <p:to>
                                        <p:strVal val="visible"/>
                                      </p:to>
                                    </p:set>
                                    <p:animEffect transition="in" filter="fade">
                                      <p:cBhvr>
                                        <p:cTn id="107" dur="500"/>
                                        <p:tgtEl>
                                          <p:spTgt spid="14">
                                            <p:txEl>
                                              <p:pRg st="8" end="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4">
                                            <p:txEl>
                                              <p:pRg st="9" end="9"/>
                                            </p:txEl>
                                          </p:spTgt>
                                        </p:tgtEl>
                                        <p:attrNameLst>
                                          <p:attrName>style.visibility</p:attrName>
                                        </p:attrNameLst>
                                      </p:cBhvr>
                                      <p:to>
                                        <p:strVal val="visible"/>
                                      </p:to>
                                    </p:set>
                                    <p:animEffect transition="in" filter="fade">
                                      <p:cBhvr>
                                        <p:cTn id="112" dur="500"/>
                                        <p:tgtEl>
                                          <p:spTgt spid="14">
                                            <p:txEl>
                                              <p:pRg st="9" end="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4">
                                            <p:txEl>
                                              <p:pRg st="10" end="10"/>
                                            </p:txEl>
                                          </p:spTgt>
                                        </p:tgtEl>
                                        <p:attrNameLst>
                                          <p:attrName>style.visibility</p:attrName>
                                        </p:attrNameLst>
                                      </p:cBhvr>
                                      <p:to>
                                        <p:strVal val="visible"/>
                                      </p:to>
                                    </p:set>
                                    <p:animEffect transition="in" filter="fade">
                                      <p:cBhvr>
                                        <p:cTn id="117"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2" grpId="0" build="p" autoUpdateAnimBg="0"/>
      <p:bldP spid="14"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dirty="0">
                <a:solidFill>
                  <a:srgbClr val="FFFFFF"/>
                </a:solidFill>
              </a:rPr>
              <a:t>Dr. George Wald</a:t>
            </a:r>
          </a:p>
          <a:p>
            <a:pPr algn="ctr">
              <a:spcBef>
                <a:spcPct val="20000"/>
              </a:spcBef>
            </a:pPr>
            <a:r>
              <a:rPr lang="en-US" sz="1800" dirty="0">
                <a:solidFill>
                  <a:srgbClr val="FFFFFF"/>
                </a:solidFill>
              </a:rPr>
              <a:t>Professor Emeritus of Biology, Harvard</a:t>
            </a:r>
          </a:p>
          <a:p>
            <a:pPr algn="ctr">
              <a:spcBef>
                <a:spcPct val="20000"/>
              </a:spcBef>
            </a:pPr>
            <a:r>
              <a:rPr lang="en-US" sz="1800" dirty="0">
                <a:solidFill>
                  <a:srgbClr val="FFFFFF"/>
                </a:solidFill>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87313"/>
            <a:ext cx="9144000" cy="533400"/>
          </a:xfrm>
        </p:spPr>
        <p:txBody>
          <a:bodyPr/>
          <a:lstStyle/>
          <a:p>
            <a:pPr eaLnBrk="1" hangingPunct="1"/>
            <a:r>
              <a:rPr lang="km-KH" altLang="en-US" sz="2800" dirty="0">
                <a:solidFill>
                  <a:schemeClr val="bg1"/>
                </a:solidFill>
                <a:latin typeface="Khmer OS Siemreap" panose="02000500000000020004" pitchFamily="2" charset="0"/>
                <a:cs typeface="Khmer OS Siemreap" panose="02000500000000020004" pitchFamily="2" charset="0"/>
              </a:rPr>
              <a:t> តើជីវិតមានដើមកំណើតដោយ ឧបទ្ទវហេតុមួយមែនទេ?</a:t>
            </a:r>
            <a:endParaRPr lang="en-US" altLang="en-US" sz="2400" dirty="0">
              <a:solidFill>
                <a:schemeClr val="bg1"/>
              </a:solidFill>
              <a:latin typeface="Khmer OS Siemreap" panose="02000500000000020004" pitchFamily="2" charset="0"/>
              <a:cs typeface="Khmer OS Siemreap" panose="02000500000000020004" pitchFamily="2" charset="0"/>
            </a:endParaRPr>
          </a:p>
        </p:txBody>
      </p:sp>
      <p:sp>
        <p:nvSpPr>
          <p:cNvPr id="8" name="Content Placeholder 2"/>
          <p:cNvSpPr txBox="1">
            <a:spLocks/>
          </p:cNvSpPr>
          <p:nvPr/>
        </p:nvSpPr>
        <p:spPr bwMode="auto">
          <a:xfrm>
            <a:off x="35496" y="852612"/>
            <a:ext cx="6096000" cy="588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nSpc>
                <a:spcPts val="3200"/>
              </a:lnSpc>
            </a:pPr>
            <a:r>
              <a:rPr lang="en-US" altLang="en-US" sz="2400" dirty="0">
                <a:solidFill>
                  <a:schemeClr val="bg1"/>
                </a:solidFill>
                <a:latin typeface="Khmer OS Siemreap" panose="02000500000000020004" pitchFamily="2" charset="0"/>
                <a:cs typeface="Khmer OS Siemreap" panose="02000500000000020004" pitchFamily="2" charset="0"/>
              </a:rPr>
              <a:t>«</a:t>
            </a:r>
            <a:r>
              <a:rPr lang="km-KH" altLang="en-US" sz="2400" dirty="0">
                <a:solidFill>
                  <a:schemeClr val="bg1"/>
                </a:solidFill>
                <a:latin typeface="Khmer OS Siemreap" panose="02000500000000020004" pitchFamily="2" charset="0"/>
                <a:cs typeface="Khmer OS Siemreap" panose="02000500000000020004" pitchFamily="2" charset="0"/>
              </a:rPr>
              <a:t>មានតែការពន្យល់ពីរដែលអាចទៅរួចពីរបៀបដែលជីវិតកើតឡើង: ជំនាន់ដែលកើតឡើងដោយឯកឯង ដែលកើតឡើងចំពោះការវិវត្ដន៍ឬទង្វើនៃការបង្កើតដែលជាអធិធម្មជាតិរបស់ព្រះ ... មិនមានលទ្ធភាពផ្សេងទៀតទេ។​​​ ជំនាន់បង្កើតដោយឯកឯង គឺមិនត្រូវបានទទួលស្គាល់ដោយវិទ្យាសាស្រ្តកាលពី </a:t>
            </a:r>
            <a:r>
              <a:rPr lang="en-US" altLang="en-US" sz="2400" dirty="0">
                <a:solidFill>
                  <a:schemeClr val="bg1"/>
                </a:solidFill>
                <a:latin typeface="Khmer OS Siemreap" panose="02000500000000020004" pitchFamily="2" charset="0"/>
                <a:cs typeface="Khmer OS Siemreap" panose="02000500000000020004" pitchFamily="2" charset="0"/>
              </a:rPr>
              <a:t>120 </a:t>
            </a:r>
            <a:r>
              <a:rPr lang="km-KH" altLang="en-US" sz="2400" dirty="0">
                <a:solidFill>
                  <a:schemeClr val="bg1"/>
                </a:solidFill>
                <a:latin typeface="Khmer OS Siemreap" panose="02000500000000020004" pitchFamily="2" charset="0"/>
                <a:cs typeface="Khmer OS Siemreap" panose="02000500000000020004" pitchFamily="2" charset="0"/>
              </a:rPr>
              <a:t>ឆ្នាំមុនដោយលោក </a:t>
            </a:r>
            <a:r>
              <a:rPr lang="en-US" altLang="en-US" sz="2400" dirty="0">
                <a:solidFill>
                  <a:schemeClr val="bg1"/>
                </a:solidFill>
                <a:latin typeface="Khmer OS Siemreap" panose="02000500000000020004" pitchFamily="2" charset="0"/>
                <a:cs typeface="Khmer OS Siemreap" panose="02000500000000020004" pitchFamily="2" charset="0"/>
              </a:rPr>
              <a:t>Louis Pasteur </a:t>
            </a:r>
            <a:r>
              <a:rPr lang="km-KH" altLang="en-US" sz="2400" dirty="0">
                <a:solidFill>
                  <a:schemeClr val="bg1"/>
                </a:solidFill>
                <a:latin typeface="Khmer OS Siemreap" panose="02000500000000020004" pitchFamily="2" charset="0"/>
                <a:cs typeface="Khmer OS Siemreap" panose="02000500000000020004" pitchFamily="2" charset="0"/>
              </a:rPr>
              <a:t>និងអ្នកដទៃ។  ប៉ុន្តែ នោះគ្រាន់តែទុកឱ្យយើងដោយមានលទ្ធភាពតែមួយគត់មួយ ... ថា ជីវិតដែលបានកើតមកជាទង្វើនៃការបង្កើតជាអធិធម្មជាតិរបស់ព្រះ  ប៉ុ​ន្ដែខ្ញុំមិនអាចទទួលយកទស្សនវិជ្ជានោះបានទេ ព្រោះខ្ញុំមិនចង់ជឿលើព្រះ។  ដូច្នេះខ្ញុំជ្រើសរើសជឿថាអ្វីដែលខ្ញុំដឹងគឺជាវិទ្យាសាស្ត្រដែល មិនអាចទៅរួចទេ ការបង្កើតដោយឯកឯង ដឹកនាំទៅរកការវិវត្ត។ </a:t>
            </a:r>
            <a:r>
              <a:rPr lang="en-US" altLang="en-US" sz="2400"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ctrTitle"/>
          </p:nvPr>
        </p:nvSpPr>
        <p:spPr>
          <a:xfrm>
            <a:off x="-228600" y="304800"/>
            <a:ext cx="9601200" cy="1066800"/>
          </a:xfrm>
        </p:spPr>
        <p:txBody>
          <a:bodyPr/>
          <a:lstStyle/>
          <a:p>
            <a:pPr eaLnBrk="1" hangingPunct="1"/>
            <a:r>
              <a:rPr lang="km-KH" altLang="en-US" sz="4000" b="1" i="1" dirty="0">
                <a:solidFill>
                  <a:srgbClr val="FFFF00"/>
                </a:solidFill>
                <a:latin typeface="Khmer OS Siemreap" panose="02000500000000020004" pitchFamily="2" charset="0"/>
                <a:cs typeface="Khmer OS Siemreap" panose="02000500000000020004" pitchFamily="2" charset="0"/>
              </a:rPr>
              <a:t>ធ្វើការជ្រើសរើសរបស់អ្នក</a:t>
            </a:r>
            <a:r>
              <a:rPr lang="en-US" altLang="en-US" sz="4000" b="1" i="1" dirty="0">
                <a:solidFill>
                  <a:srgbClr val="FFFF00"/>
                </a:solidFill>
                <a:latin typeface="Khmer OS Siemreap" panose="02000500000000020004" pitchFamily="2" charset="0"/>
                <a:cs typeface="Khmer OS Siemreap" panose="02000500000000020004" pitchFamily="2" charset="0"/>
              </a:rPr>
              <a:t>:</a:t>
            </a:r>
            <a:r>
              <a:rPr lang="en-US" altLang="en-US" sz="4000" b="1" i="1" dirty="0">
                <a:solidFill>
                  <a:schemeClr val="bg1"/>
                </a:solidFill>
                <a:latin typeface="Khmer OS Siemreap" panose="02000500000000020004" pitchFamily="2" charset="0"/>
                <a:cs typeface="Khmer OS Siemreap" panose="02000500000000020004" pitchFamily="2" charset="0"/>
              </a:rPr>
              <a:t> </a:t>
            </a:r>
            <a:br>
              <a:rPr lang="en-US" altLang="en-US" sz="4000" b="1" i="1" dirty="0">
                <a:solidFill>
                  <a:schemeClr val="bg1"/>
                </a:solidFill>
                <a:latin typeface="Khmer OS Siemreap" panose="02000500000000020004" pitchFamily="2" charset="0"/>
                <a:cs typeface="Khmer OS Siemreap" panose="02000500000000020004" pitchFamily="2" charset="0"/>
              </a:rPr>
            </a:br>
            <a:r>
              <a:rPr lang="km-KH" altLang="en-US" sz="4000" b="1" i="1" dirty="0">
                <a:solidFill>
                  <a:schemeClr val="bg1"/>
                </a:solidFill>
                <a:latin typeface="Khmer OS Siemreap" panose="02000500000000020004" pitchFamily="2" charset="0"/>
                <a:cs typeface="Khmer OS Siemreap" panose="02000500000000020004" pitchFamily="2" charset="0"/>
              </a:rPr>
              <a:t>តើបានកើតឡើងយ៉ាងដូចម្តេច</a:t>
            </a:r>
            <a:r>
              <a:rPr lang="en-US" altLang="en-US" sz="4000" b="1" i="1" dirty="0">
                <a:solidFill>
                  <a:schemeClr val="bg1"/>
                </a:solidFill>
                <a:latin typeface="Khmer OS Siemreap" panose="02000500000000020004" pitchFamily="2" charset="0"/>
                <a:cs typeface="Khmer OS Siemreap" panose="02000500000000020004" pitchFamily="2" charset="0"/>
              </a:rPr>
              <a:t>?</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a:spLocks noGrp="1" noChangeArrowheads="1"/>
          </p:cNvSpPr>
          <p:nvPr>
            <p:ph type="subTitle" idx="1"/>
          </p:nvPr>
        </p:nvSpPr>
        <p:spPr>
          <a:xfrm>
            <a:off x="76200" y="4876800"/>
            <a:ext cx="4419600" cy="1066800"/>
          </a:xfrm>
        </p:spPr>
        <p:txBody>
          <a:bodyPr/>
          <a:lstStyle/>
          <a:p>
            <a:pPr eaLnBrk="1" hangingPunct="1"/>
            <a:r>
              <a:rPr lang="km-KH" altLang="en-US" b="1">
                <a:solidFill>
                  <a:schemeClr val="bg1"/>
                </a:solidFill>
                <a:latin typeface="Khmer OS Siemreap" panose="02000500000000020004" pitchFamily="2" charset="0"/>
                <a:cs typeface="Khmer OS Siemreap" panose="02000500000000020004" pitchFamily="2" charset="0"/>
              </a:rPr>
              <a:t>ដោយដំណើរការចែដន្យដែលគ្មានប្រាជ្ញា</a:t>
            </a:r>
            <a:r>
              <a:rPr lang="en-US" altLang="en-US" b="1">
                <a:solidFill>
                  <a:schemeClr val="bg1"/>
                </a:solidFill>
                <a:latin typeface="Khmer OS Siemreap" panose="02000500000000020004" pitchFamily="2" charset="0"/>
                <a:cs typeface="Khmer OS Siemreap" panose="02000500000000020004" pitchFamily="2" charset="0"/>
              </a:rPr>
              <a:t>?</a:t>
            </a:r>
          </a:p>
        </p:txBody>
      </p:sp>
      <p:sp>
        <p:nvSpPr>
          <p:cNvPr id="12"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buFontTx/>
              <a:buNone/>
            </a:pPr>
            <a:r>
              <a:rPr lang="km-KH" altLang="en-US" b="1">
                <a:solidFill>
                  <a:schemeClr val="bg1"/>
                </a:solidFill>
                <a:latin typeface="Khmer OS Siemreap" panose="02000500000000020004" pitchFamily="2" charset="0"/>
                <a:cs typeface="Khmer OS Siemreap" panose="02000500000000020004" pitchFamily="2" charset="0"/>
              </a:rPr>
              <a:t>ឬ ដោយ រចនាពី ប្រាជ្ញា</a:t>
            </a:r>
          </a:p>
          <a:p>
            <a:pPr algn="ctr" eaLnBrk="1" hangingPunct="1">
              <a:buFontTx/>
              <a:buNone/>
            </a:pPr>
            <a:r>
              <a:rPr lang="km-KH" altLang="en-US" b="1">
                <a:solidFill>
                  <a:schemeClr val="bg1"/>
                </a:solidFill>
                <a:latin typeface="Khmer OS Siemreap" panose="02000500000000020004" pitchFamily="2" charset="0"/>
                <a:cs typeface="Khmer OS Siemreap" panose="02000500000000020004" pitchFamily="2" charset="0"/>
              </a:rPr>
              <a:t>ញ្ញាណព្រះជាម្ចាស់</a:t>
            </a:r>
            <a:r>
              <a:rPr lang="en-US" altLang="en-US" b="1">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25958"/>
                                        </p:tgtEl>
                                        <p:attrNameLst>
                                          <p:attrName>style.visibility</p:attrName>
                                        </p:attrNameLst>
                                      </p:cBhvr>
                                      <p:to>
                                        <p:strVal val="visible"/>
                                      </p:to>
                                    </p:set>
                                    <p:animEffect transition="in" filter="dissolve">
                                      <p:cBhvr>
                                        <p:cTn id="11" dur="500"/>
                                        <p:tgtEl>
                                          <p:spTgt spid="125958"/>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11">
                                            <p:txEl>
                                              <p:pRg st="0" end="0"/>
                                            </p:txEl>
                                          </p:spTgt>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dissolve">
                                      <p:cBhvr>
                                        <p:cTn id="16" dur="500"/>
                                        <p:tgtEl>
                                          <p:spTgt spid="12">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dissolve">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44624"/>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5" name="Rectangle 2"/>
          <p:cNvSpPr txBox="1">
            <a:spLocks noChangeArrowheads="1"/>
          </p:cNvSpPr>
          <p:nvPr/>
        </p:nvSpPr>
        <p:spPr bwMode="auto">
          <a:xfrm>
            <a:off x="0" y="548888"/>
            <a:ext cx="9144000" cy="1872000"/>
          </a:xfrm>
          <a:prstGeom prst="rect">
            <a:avLst/>
          </a:prstGeom>
          <a:solidFill>
            <a:schemeClr val="tx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i="1" kern="0" dirty="0">
                <a:solidFill>
                  <a:schemeClr val="bg1"/>
                </a:solidFill>
                <a:latin typeface="Khmer OS Siemreap" panose="02000500000000020004" pitchFamily="2" charset="0"/>
                <a:cs typeface="Khmer OS Siemreap" panose="02000500000000020004" pitchFamily="2" charset="0"/>
              </a:rPr>
              <a:t>សូមចូលមើល ចម្លើយ នៅក្នុង លោកុប្បតិ្ត </a:t>
            </a:r>
          </a:p>
          <a:p>
            <a:pPr eaLnBrk="1" hangingPunct="1"/>
            <a:r>
              <a:rPr lang="km-KH" altLang="en-US" sz="4000" b="1" i="1" kern="0" dirty="0">
                <a:solidFill>
                  <a:schemeClr val="bg1"/>
                </a:solidFill>
                <a:latin typeface="Khmer OS Siemreap" panose="02000500000000020004" pitchFamily="2" charset="0"/>
                <a:cs typeface="Khmer OS Siemreap" panose="02000500000000020004" pitchFamily="2" charset="0"/>
              </a:rPr>
              <a:t>ដែលនៅក្នុងគេហទំព័រៈ</a:t>
            </a:r>
            <a:endParaRPr lang="en-US" altLang="en-US"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a:solidFill>
                  <a:srgbClr val="FFFFFF"/>
                </a:solidFill>
                <a:latin typeface="Arial" charset="0"/>
                <a:cs typeface="Arial" charset="0"/>
              </a:rPr>
              <a:t>presentation for </a:t>
            </a:r>
            <a:r>
              <a:rPr lang="en-US" sz="3200" b="1" dirty="0">
                <a:solidFill>
                  <a:srgbClr val="FFFFFF"/>
                </a:solidFill>
                <a:latin typeface="Arial" charset="0"/>
                <a:cs typeface="Arial" charset="0"/>
              </a:rPr>
              <a:t>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5805264"/>
            <a:ext cx="9144000" cy="1052736"/>
          </a:xfrm>
          <a:solidFill>
            <a:schemeClr val="bg1"/>
          </a:solidFill>
        </p:spPr>
        <p:txBody>
          <a:bodyPr/>
          <a:lstStyle/>
          <a:p>
            <a:pPr eaLnBrk="1" hangingPunct="1">
              <a:defRPr/>
            </a:pPr>
            <a:r>
              <a:rPr lang="km-KH" sz="2800" b="1" dirty="0">
                <a:solidFill>
                  <a:srgbClr val="FFFFFF"/>
                </a:solidFill>
                <a:latin typeface="Arial" charset="0"/>
                <a:ea typeface="ＭＳ Ｐゴシック" charset="0"/>
              </a:rPr>
              <a:t>សាវតារនៃព្រះគម្ពីរសញ្ញាចាស់  ឬ ប្រវត្តិព្រឹត្តិការណ៍នៃព្រះគម្ពីរសញ្ញាចាស់</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781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km-KH" altLang="en-US" sz="4000" b="1" i="1" dirty="0">
                <a:solidFill>
                  <a:schemeClr val="bg1"/>
                </a:solidFill>
                <a:latin typeface="Khmer OS Siemreap" panose="02000500000000020004" pitchFamily="2" charset="0"/>
                <a:cs typeface="Khmer OS Siemreap" panose="02000500000000020004" pitchFamily="2" charset="0"/>
              </a:rPr>
              <a:t>ការត្រួតពិនិត្យ</a:t>
            </a:r>
            <a:br>
              <a:rPr lang="km-KH" altLang="en-US" sz="4000" b="1" i="1" dirty="0">
                <a:solidFill>
                  <a:schemeClr val="bg1"/>
                </a:solidFill>
                <a:latin typeface="Khmer OS Siemreap" panose="02000500000000020004" pitchFamily="2" charset="0"/>
                <a:cs typeface="Khmer OS Siemreap" panose="02000500000000020004" pitchFamily="2" charset="0"/>
              </a:rPr>
            </a:br>
            <a:r>
              <a:rPr lang="km-KH" altLang="en-US" sz="4000" b="1" i="1" dirty="0">
                <a:solidFill>
                  <a:schemeClr val="bg1"/>
                </a:solidFill>
                <a:latin typeface="Khmer OS Siemreap" panose="02000500000000020004" pitchFamily="2" charset="0"/>
                <a:cs typeface="Khmer OS Siemreap" panose="02000500000000020004" pitchFamily="2" charset="0"/>
              </a:rPr>
              <a:t>ល្បីល្បាញ</a:t>
            </a:r>
            <a:endParaRPr lang="en-US" sz="4000"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39072" cy="5638800"/>
          </a:xfrm>
          <a:noFill/>
          <a:ln>
            <a:noFill/>
          </a:ln>
        </p:spPr>
        <p:txBody>
          <a:bodyPr vert="horz" wrap="square" lIns="91440" tIns="45720" rIns="91440" bIns="45720" numCol="1" anchor="t" anchorCtr="0" compatLnSpc="1">
            <a:prstTxWarp prst="textNoShape">
              <a:avLst/>
            </a:prstTxWarp>
          </a:bodyPr>
          <a:lstStyle/>
          <a:p>
            <a:pPr eaLnBrk="1" hangingPunct="1">
              <a:defRPr/>
            </a:pPr>
            <a:r>
              <a:rPr lang="ru-RU" altLang="ja-JP" b="1" dirty="0">
                <a:solidFill>
                  <a:schemeClr val="bg1"/>
                </a:solidFill>
                <a:effectLst>
                  <a:glow rad="228600">
                    <a:schemeClr val="tx1"/>
                  </a:glow>
                </a:effectLst>
                <a:latin typeface="Arial" charset="0"/>
                <a:cs typeface="Khmer OS Battambang" panose="02000500000000020004" pitchFamily="2" charset="0"/>
              </a:rPr>
              <a:t>“</a:t>
            </a: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លោក</a:t>
            </a:r>
            <a:r>
              <a:rPr lang="en-US"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Francis Collins </a:t>
            </a:r>
            <a:endPar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a:p>
            <a:pPr eaLnBrk="1" hangingPunct="1">
              <a:defRPr/>
            </a:pP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បានសរសេរ នូវទីបន្ទាល់ផ្ទាល់ខ្លួនដ៏អស្ចារ្យមួយ​ អំពីភាពចុះសម្រុងនៃព្រះជាម្ចាស់ និង វិទ្យាសាស្រ្ត។ ការពន្យល់របស់គាត់អំពី  </a:t>
            </a:r>
            <a:r>
              <a:rPr lang="en-US"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DNA</a:t>
            </a: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 ជាសៀវភៅណែនាំរបស់ព្រះជាម្ចាស់គឺជាការបញ្ចុះ​ បញ្ចូល។</a:t>
            </a:r>
          </a:p>
          <a:p>
            <a:pPr eaLnBrk="1" hangingPunct="1">
              <a:defRPr/>
            </a:pP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ការពន្យល់របស់គាត់អំពី សេចក្តីជំនឿផ្ទាល់ខ្លួនរបស់គាត់ គឺវាគួរ ឲ្យចាប់អារម្មណ៍អានណាស់»</a:t>
            </a:r>
            <a:endParaRPr lang="en-US"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sz="3200" b="1">
                <a:solidFill>
                  <a:schemeClr val="bg1"/>
                </a:solidFill>
                <a:effectLst>
                  <a:glow rad="228600">
                    <a:schemeClr val="tx1"/>
                  </a:glow>
                </a:effectLst>
                <a:cs typeface="Aria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dissolve">
                                      <p:cBhvr>
                                        <p:cTn id="12" dur="500"/>
                                        <p:tgtEl>
                                          <p:spTgt spid="153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xEl>
                                              <p:pRg st="2" end="2"/>
                                            </p:txEl>
                                          </p:spTgt>
                                        </p:tgtEl>
                                        <p:attrNameLst>
                                          <p:attrName>style.visibility</p:attrName>
                                        </p:attrNameLst>
                                      </p:cBhvr>
                                      <p:to>
                                        <p:strVal val="visible"/>
                                      </p:to>
                                    </p:set>
                                    <p:animEffect transition="in" filter="dissolve">
                                      <p:cBhvr>
                                        <p:cTn id="17" dur="500"/>
                                        <p:tgtEl>
                                          <p:spTgt spid="153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dissolve">
                                      <p:cBhvr>
                                        <p:cTn id="22" dur="500"/>
                                        <p:tgtEl>
                                          <p:spTgt spid="15365"/>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dissolve">
                                      <p:cBhvr>
                                        <p:cTn id="2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2944</TotalTime>
  <Words>6067</Words>
  <Application>Microsoft Macintosh PowerPoint</Application>
  <PresentationFormat>On-screen Show (4:3)</PresentationFormat>
  <Paragraphs>721</Paragraphs>
  <Slides>87</Slides>
  <Notes>79</Notes>
  <HiddenSlides>0</HiddenSlides>
  <MMClips>0</MMClips>
  <ScaleCrop>false</ScaleCrop>
  <HeadingPairs>
    <vt:vector size="8" baseType="variant">
      <vt:variant>
        <vt:lpstr>Fonts Used</vt:lpstr>
      </vt:variant>
      <vt:variant>
        <vt:i4>19</vt:i4>
      </vt:variant>
      <vt:variant>
        <vt:lpstr>Theme</vt:lpstr>
      </vt:variant>
      <vt:variant>
        <vt:i4>19</vt:i4>
      </vt:variant>
      <vt:variant>
        <vt:lpstr>Embedded OLE Servers</vt:lpstr>
      </vt:variant>
      <vt:variant>
        <vt:i4>1</vt:i4>
      </vt:variant>
      <vt:variant>
        <vt:lpstr>Slide Titles</vt:lpstr>
      </vt:variant>
      <vt:variant>
        <vt:i4>87</vt:i4>
      </vt:variant>
    </vt:vector>
  </HeadingPairs>
  <TitlesOfParts>
    <vt:vector size="126" baseType="lpstr">
      <vt:lpstr>Khmer CN Phnom Sampao</vt:lpstr>
      <vt:lpstr>ＭＳ Ｐゴシック</vt:lpstr>
      <vt:lpstr>ＭＳ Ｐゴシック</vt:lpstr>
      <vt:lpstr>宋体</vt:lpstr>
      <vt:lpstr>宋体</vt:lpstr>
      <vt:lpstr>ヒラギノ角ゴ Pro W3</vt:lpstr>
      <vt:lpstr>Arial</vt:lpstr>
      <vt:lpstr>Calibri</vt:lpstr>
      <vt:lpstr>Futura Condensed</vt:lpstr>
      <vt:lpstr>Geneva</vt:lpstr>
      <vt:lpstr>Georgia</vt:lpstr>
      <vt:lpstr>Gill Sans</vt:lpstr>
      <vt:lpstr>Khmer OS Battambang</vt:lpstr>
      <vt:lpstr>Khmer OS Siemreap</vt:lpstr>
      <vt:lpstr>Monotype Sorts</vt:lpstr>
      <vt:lpstr>Tahoma</vt:lpstr>
      <vt:lpstr>Times New Roman</vt:lpstr>
      <vt:lpstr>Verdana</vt:lpstr>
      <vt:lpstr>Wingdings</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12_Default Design</vt:lpstr>
      <vt:lpstr>Bullets</vt:lpstr>
      <vt:lpstr>1_Office Theme</vt:lpstr>
      <vt:lpstr>1_Orbit</vt:lpstr>
      <vt:lpstr>11_Default Design</vt:lpstr>
      <vt:lpstr>13_Default Design</vt:lpstr>
      <vt:lpstr>Office Theme</vt:lpstr>
      <vt:lpstr>2_Orbit</vt:lpstr>
      <vt:lpstr>Chart</vt:lpstr>
      <vt:lpstr>ការបង្កើត?</vt:lpstr>
      <vt:lpstr>សំណួរ​អំពី ប្រភពដើម Questions About Origins</vt:lpstr>
      <vt:lpstr>Enuma Elish ("When on High")</vt:lpstr>
      <vt:lpstr>រឿងរ៉ាវដទៃពីរទៀតអំពី Sumerian</vt:lpstr>
      <vt:lpstr>ការការពារថ្មី  នៃការវិវត្តន៍ តាមទ្រឹស្តី</vt:lpstr>
      <vt:lpstr>ការអង្កេត ជាទូទៅ</vt:lpstr>
      <vt:lpstr>តើ Collins ជាអ្នកណា?</vt:lpstr>
      <vt:lpstr>ការថ្វាយទាំងអស់របស់គាត់</vt:lpstr>
      <vt:lpstr>ការត្រួតពិនិត្យ ល្បីល្បាញ</vt:lpstr>
      <vt:lpstr>Atheism</vt:lpstr>
      <vt:lpstr>វិសាលភាពនៃទស្សនៈ </vt:lpstr>
      <vt:lpstr>វិសាលភាពនៃទស្សនៈ </vt:lpstr>
      <vt:lpstr>វិសាលភាពនៃទស្សនៈ </vt:lpstr>
      <vt:lpstr>PowerPoint Presentation</vt:lpstr>
      <vt:lpstr>ក្រុមជំនុំគ្រីស្ទសាសនា បញ្ជាក់ឡើងវិញជាថ្មី  ពីការវិវត្តន៍នៃការអប់រំ​​​​​​​​​​​​​​​​​​​​​​​​​​​​​​​​​​​​​​​​​​​​​​​​​​​​​​​​​​​​​​​​​​​​​​​​​​​​​​​​​​​​​​​​​​​​​​​​​​​​​​​​​​​​​​​​​​​​​​​​​​​​​​​​​​​​​​​​​​​​​</vt:lpstr>
      <vt:lpstr>PowerPoint Presentation</vt:lpstr>
      <vt:lpstr>ក្រុមជំនុំគ្រីស្ទសាសនា បញ្ជាក់ឡើងវិញជាថ្មី  ពីការវិវត្តន៍នៃការអប់រំ​​​​​​​​​​​​​​​​​​​​​​​​​​​​​​​​​​​​​​​​​​​​​​​​​​​​​​​​​​​​​​​​​​​​​​​​​​​​​​​​​​​​​​​​​​​​​​​​​​​​​​​​​​​​​​​​​​​​​​​​​​​​​​​​​​​​​​​​​​​​​</vt:lpstr>
      <vt:lpstr>ការជ្រើរើស ដោយ លោក Collins ពីជំនឿ លើ​វិទ្យាសាស្រ្ត និង​ព្រះជាម្ចាស់ </vt:lpstr>
      <vt:lpstr>តើយើងត្រូវតែទទួលយកការវិវត្តន៍ឬ?</vt:lpstr>
      <vt:lpstr>PowerPoint Presentation</vt:lpstr>
      <vt:lpstr>PowerPoint Presentation</vt:lpstr>
      <vt:lpstr>ហេតុផលរបស់គាត់ចំពោះ  សម្លេងទង្កិចយ៉ាងខ្លាំង (Big Bang)</vt:lpstr>
      <vt:lpstr>PowerPoint Presentation</vt:lpstr>
      <vt:lpstr>PowerPoint Presentation</vt:lpstr>
      <vt:lpstr>PowerPoint Presentation</vt:lpstr>
      <vt:lpstr> អត្ថាធិប្បាយដ៏ល្អបំផុតអំពីកណ្ឌលោកុប្បតិ្ត</vt:lpstr>
      <vt:lpstr>តើ១:១​ទាក់ទងទៅនឹង ១:២-៣យ៉ាងដូចម្តេច?</vt:lpstr>
      <vt:lpstr>ទ្រឹស្តី គំលាត</vt:lpstr>
      <vt:lpstr>ដែលទាក់ទង ការចាប់ផ្តើម  (ការប្រែប្រួលទាំង 5 )</vt:lpstr>
      <vt:lpstr>The 24-Hour View</vt:lpstr>
      <vt:lpstr>ហេតុអ្វី ២៤ ម៉ោង?</vt:lpstr>
      <vt:lpstr>ហេតុអ្វី ២៤ ម៉ោង?</vt:lpstr>
      <vt:lpstr>ដានីយ៉ែល. ៨:២៦ តែឯង (ក្រៅពី លោកុ.១) មាន “ល្ងាច និង​មានព្រឹក" ––ដោយទស្សនៈតាមន័យពាក្យ</vt:lpstr>
      <vt:lpstr>ហេតុអ្វី ២៤ ម៉ោង?</vt:lpstr>
      <vt:lpstr>ជនគណនា ៧:១២</vt:lpstr>
      <vt:lpstr>ហេតុអ្វី ២៤ ម៉ោង?</vt:lpstr>
      <vt:lpstr>PowerPoint Presentation</vt:lpstr>
      <vt:lpstr>ពេលវេលា</vt:lpstr>
      <vt:lpstr>PowerPoint Presentation</vt:lpstr>
      <vt:lpstr>ហេតុអ្វី ២៤ ម៉ោង?</vt:lpstr>
      <vt:lpstr>រ៉ូម ១:២០</vt:lpstr>
      <vt:lpstr>PowerPoint Presentation</vt:lpstr>
      <vt:lpstr>PowerPoint Presentation</vt:lpstr>
      <vt:lpstr>បញ្ហាជាមួយទ្រឹស្តីនៃ ការវិវត្តន៍</vt:lpstr>
      <vt:lpstr> ក្រុមយុវ័យក្នៃការបង្កើតផែនដី ដែលរិះគន់ ការវិត្តន៍  ( អ្នកមិនជឿថាមានព្រះ និងជឿថាមានព្រះ) </vt:lpstr>
      <vt:lpstr>Big Bang and Bible order compared</vt:lpstr>
      <vt:lpstr>ការពន្យល់ដែល មិនចុះសម្រុងគ្នា</vt:lpstr>
      <vt:lpstr>PowerPoint Presentation</vt:lpstr>
      <vt:lpstr>PowerPoint Presentation</vt:lpstr>
      <vt:lpstr>ឥឡូវតារាវិទូសង្ស័យ ដល់ក្រុម Big Bang </vt:lpstr>
      <vt:lpstr>អ្នកតារាវិទូបច្ចុប្បន្នសង្ស័យ  ដល់ក្រុម Big Bang </vt:lpstr>
      <vt:lpstr>ឥឡូវតារាវិទូសង្ស័យ ដល់ក្រុម Big Bang </vt:lpstr>
      <vt:lpstr>ទ្រឹស្តី  ការវិវត្តន៍ គឺ...</vt:lpstr>
      <vt:lpstr>PowerPoint Presentation</vt:lpstr>
      <vt:lpstr>PowerPoint Presentation</vt:lpstr>
      <vt:lpstr>ដើមកំណើតនៃមនុស្ស</vt:lpstr>
      <vt:lpstr>PowerPoint Presentation</vt:lpstr>
      <vt:lpstr>PowerPoint Presentation</vt:lpstr>
      <vt:lpstr>Piltdown បំណែកក្បាលមនុស្ស  (១៩១២)</vt:lpstr>
      <vt:lpstr>PowerPoint Presentation</vt:lpstr>
      <vt:lpstr>PowerPoint Presentation</vt:lpstr>
      <vt:lpstr>«ខ្ញុំស្រឡាញ់ Lucy» (1973)</vt:lpstr>
      <vt:lpstr>អ្នកដទៃបានបង្ហាញឲ្យឃើញថាខុស</vt:lpstr>
      <vt:lpstr>Expelled Movie Clip</vt:lpstr>
      <vt:lpstr>The Evolution of Man</vt:lpstr>
      <vt:lpstr>បញ្ហាទេវសាស្ត្រ ជាមួយនឹង  ទ្រឹស្តីការវិវត្តន៍</vt:lpstr>
      <vt:lpstr>រឿងរ៉ាវពី ការបង្កើត</vt:lpstr>
      <vt:lpstr>PowerPoint Presentation</vt:lpstr>
      <vt:lpstr>តើលោកុប្បតិ្ត ១–១១ ជាប្រវត្តិសាស្ត្រពិតឬ?</vt:lpstr>
      <vt:lpstr>ការធ្លាក់ចុះ និង​ប្រភពដើមនៃអំពើអាក្រក់</vt:lpstr>
      <vt:lpstr>អ័ដាម ទល់នឹងព្រះគ្រីស្ទ</vt:lpstr>
      <vt:lpstr>ប្រភពដើមនៃមនុស្ស</vt:lpstr>
      <vt:lpstr>ជម្រើសធម្មជាតិ, សេចក្តីស្លាប់,  និងការរងទុក្ខលំបាក </vt:lpstr>
      <vt:lpstr>តើនរណាជាមនុស្សពិតប្រាកដ?</vt:lpstr>
      <vt:lpstr>មនុស្ស, ដូចជា សត្វពាហនៈ, បង្កើតឡើងវិញតាមពូជរបស់គាត់</vt:lpstr>
      <vt:lpstr>ភាពខុសគ្នា រវាង មនុស្ស និ​ងសត្វ</vt:lpstr>
      <vt:lpstr>តើ រូបអង្គទ្រង់នេះគឺជាអ្វី?</vt:lpstr>
      <vt:lpstr>តើមានភស្តុតាង  នៃការរចនាដែលឆ្លាតវៃដែរឬទេ?</vt:lpstr>
      <vt:lpstr>ការពន្យល់បំភ្លឺ រូបភាពនាឡិកា  (William Paley, 1802)</vt:lpstr>
      <vt:lpstr>ការរិះគន់ដោយ លោក Francis Collins</vt:lpstr>
      <vt:lpstr>ការដែលស្របតាមប្រសើរជាង </vt:lpstr>
      <vt:lpstr>ពួកអ្នកផ្សាយដំណឹងល្អ ខុសគ្នា</vt:lpstr>
      <vt:lpstr> តើជីវិតមានដើមកំណើតដោយ ឧបទ្ទវហេតុមួយមែនទេ?</vt:lpstr>
      <vt:lpstr>ធ្វើការជ្រើសរើសរបស់អ្នក:  តើបានកើតឡើងយ៉ាងដូចម្តេច?</vt:lpstr>
      <vt:lpstr>AiG Web Address 00439</vt:lpstr>
      <vt:lpstr>Black</vt:lpstr>
      <vt:lpstr>សាវតារនៃព្រះគម្ពីរសញ្ញាចាស់  ឬ ប្រវត្តិព្រឹត្តិការណ៍នៃព្រះគម្ពីរសញ្ញាចាស់ • 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159</cp:revision>
  <dcterms:created xsi:type="dcterms:W3CDTF">2009-08-06T03:52:19Z</dcterms:created>
  <dcterms:modified xsi:type="dcterms:W3CDTF">2018-10-02T11:28:19Z</dcterms:modified>
</cp:coreProperties>
</file>